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68" r:id="rId2"/>
    <p:sldMasterId id="2147483672" r:id="rId3"/>
    <p:sldMasterId id="2147483678" r:id="rId4"/>
    <p:sldMasterId id="2147483680" r:id="rId5"/>
    <p:sldMasterId id="2147483682" r:id="rId6"/>
    <p:sldMasterId id="2147483688" r:id="rId7"/>
    <p:sldMasterId id="2147483690" r:id="rId8"/>
    <p:sldMasterId id="2147483692" r:id="rId9"/>
    <p:sldMasterId id="2147483694" r:id="rId10"/>
    <p:sldMasterId id="2147483722" r:id="rId11"/>
    <p:sldMasterId id="2147483738" r:id="rId12"/>
    <p:sldMasterId id="2147483740" r:id="rId13"/>
    <p:sldMasterId id="2147483748" r:id="rId14"/>
    <p:sldMasterId id="2147483750" r:id="rId15"/>
  </p:sldMasterIdLst>
  <p:notesMasterIdLst>
    <p:notesMasterId r:id="rId35"/>
  </p:notesMasterIdLst>
  <p:sldIdLst>
    <p:sldId id="382" r:id="rId16"/>
    <p:sldId id="395" r:id="rId17"/>
    <p:sldId id="393" r:id="rId18"/>
    <p:sldId id="260" r:id="rId19"/>
    <p:sldId id="305" r:id="rId20"/>
    <p:sldId id="301" r:id="rId21"/>
    <p:sldId id="302" r:id="rId22"/>
    <p:sldId id="261" r:id="rId23"/>
    <p:sldId id="394" r:id="rId24"/>
    <p:sldId id="288" r:id="rId25"/>
    <p:sldId id="266" r:id="rId26"/>
    <p:sldId id="268" r:id="rId27"/>
    <p:sldId id="272" r:id="rId28"/>
    <p:sldId id="271" r:id="rId29"/>
    <p:sldId id="274" r:id="rId30"/>
    <p:sldId id="273" r:id="rId31"/>
    <p:sldId id="267" r:id="rId32"/>
    <p:sldId id="322" r:id="rId33"/>
    <p:sldId id="296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171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30ED0-2B10-4827-95AF-8C5C1988F88E}" type="datetimeFigureOut">
              <a:rPr lang="vi-VN" smtClean="0"/>
              <a:t>24/10/2022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86CE0-B250-4931-B172-935884BC34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86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4CF6FD2B-9483-482D-BC6C-3D9AA318D4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FA242659-D720-4574-90E6-F7656F32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02ABE06A-F31B-42F9-8713-29E51808D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4F3E94-B104-424A-B9EF-9E18E6344AA0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B16F750-9966-47CF-BE74-7D8B71D518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077B12D-69C2-4636-AF9E-89E9DF8E9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741F0C76-AAD2-4AAA-BA82-56AA0AFC1C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645B6B-CD30-49CA-8022-43AC4E920F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2813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ở slide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269E0-3411-4C46-A61E-FD3D93EB960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44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F087A8A1-975E-40F0-AB0B-1AE42A5836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9pPr>
          </a:lstStyle>
          <a:p>
            <a:fld id="{6C351F06-05A7-4A94-8797-422D0E6B46E4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DAA9C72B-A3DA-4765-A9A4-3333C81053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9363" y="1279525"/>
            <a:ext cx="4605337" cy="3452813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5153FB7C-814F-4995-B585-599A551A8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ôrêđon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hiểu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86CE0-B250-4931-B172-935884BC34C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4182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FA5A44F-7B26-418D-AE7F-F9DF2191C7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9pPr>
          </a:lstStyle>
          <a:p>
            <a:fld id="{A3EA0DCF-9590-4D45-A592-B91BBFA291EA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002A3D39-D236-4AF8-8F8F-21DB991F1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9363" y="1279525"/>
            <a:ext cx="4605337" cy="3452813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48500BE6-4073-4DDC-9D76-946C327AA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F5FE3F9-989B-4016-AE77-13A352335A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1pPr>
            <a:lvl2pPr marL="685669" indent="-263719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2pPr>
            <a:lvl3pPr marL="1054875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3pPr>
            <a:lvl4pPr marL="1476825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4pPr>
            <a:lvl5pPr marL="1898774" indent="-210975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9pPr>
          </a:lstStyle>
          <a:p>
            <a:fld id="{14B11BB3-DEE2-4BDF-823D-B06F909F5795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9CF27D1E-F844-40FE-B29E-896F43A339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9363" y="1279525"/>
            <a:ext cx="4605337" cy="3452813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2B5F3C76-C253-46E3-A5E7-888658EFE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28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45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240FB784-55B7-4419-8ABD-46A29B62D0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A3460621-E13A-4AD0-B149-7935E25E0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5F56496E-2E69-4FA9-8284-DE6568606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BE4-A96E-4937-8CDD-B22E3F039E2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5262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B3CA8E-9215-4057-BF2E-929AEF7E5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0646FB-B86F-443A-8BAB-80366B18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EA8BE1-2D27-46E2-BBE8-EA0BD77D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33EE5-13A8-4E5A-9779-9E309EFF9B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286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809AD-CA4D-4024-8AF8-EF7DDD2B63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9923A-A48D-4AB3-B238-72C5F2686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79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809AD-CA4D-4024-8AF8-EF7DDD2B63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9923A-A48D-4AB3-B238-72C5F26868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23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9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9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9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6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6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6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9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9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9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57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8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8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8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8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7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EA0F02-7C7D-42D9-82C5-D1DCB85FE9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7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7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3C912D-E26F-44DE-9804-9D66450BB1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3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7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EA0F02-7C7D-42D9-82C5-D1DCB85FE9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7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7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3C912D-E26F-44DE-9804-9D66450BB13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9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8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8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8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8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8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8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8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82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82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82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8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8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8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7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7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7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7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7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7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76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76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76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6">
            <a:extLst>
              <a:ext uri="{FF2B5EF4-FFF2-40B4-BE49-F238E27FC236}">
                <a16:creationId xmlns:a16="http://schemas.microsoft.com/office/drawing/2014/main" id="{4CEC9556-A241-4268-A5C1-B83EFDFE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36" y="4464853"/>
            <a:ext cx="1980727" cy="239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D424B234-1A0D-45F4-ABD9-98004BC5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14" y="4560235"/>
            <a:ext cx="1814279" cy="247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4">
            <a:extLst>
              <a:ext uri="{FF2B5EF4-FFF2-40B4-BE49-F238E27FC236}">
                <a16:creationId xmlns:a16="http://schemas.microsoft.com/office/drawing/2014/main" id="{09592E1A-74EC-4EDA-ABB6-767560B15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745" y="44624"/>
            <a:ext cx="1560568" cy="300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30">
            <a:extLst>
              <a:ext uri="{FF2B5EF4-FFF2-40B4-BE49-F238E27FC236}">
                <a16:creationId xmlns:a16="http://schemas.microsoft.com/office/drawing/2014/main" id="{0CF20302-1126-4CE7-A5E5-79948BB6C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28" y="0"/>
            <a:ext cx="1560568" cy="300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FF8F7E8-EF61-42B1-8169-DC5765ABFBF8}"/>
              </a:ext>
            </a:extLst>
          </p:cNvPr>
          <p:cNvSpPr txBox="1"/>
          <p:nvPr/>
        </p:nvSpPr>
        <p:spPr>
          <a:xfrm>
            <a:off x="1470296" y="947508"/>
            <a:ext cx="6073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 MỪNG THẦY CÔ VỀ DỰ GIỜ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6C4F98-F628-4999-8892-64FEC998D322}"/>
              </a:ext>
            </a:extLst>
          </p:cNvPr>
          <p:cNvSpPr/>
          <p:nvPr/>
        </p:nvSpPr>
        <p:spPr>
          <a:xfrm>
            <a:off x="819530" y="3074862"/>
            <a:ext cx="75049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MÔN: KHOA HỌC- LỚP 4</a:t>
            </a:r>
          </a:p>
        </p:txBody>
      </p:sp>
      <p:pic>
        <p:nvPicPr>
          <p:cNvPr id="19" name="Picture 6" descr="flowerba[1]">
            <a:extLst>
              <a:ext uri="{FF2B5EF4-FFF2-40B4-BE49-F238E27FC236}">
                <a16:creationId xmlns:a16="http://schemas.microsoft.com/office/drawing/2014/main" id="{D220E088-6403-4AF3-8B87-77988549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76200"/>
            <a:ext cx="5143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B74DCD-950A-4474-A63E-A14AD750B1E7}"/>
              </a:ext>
            </a:extLst>
          </p:cNvPr>
          <p:cNvSpPr/>
          <p:nvPr/>
        </p:nvSpPr>
        <p:spPr>
          <a:xfrm>
            <a:off x="2915816" y="5046396"/>
            <a:ext cx="3744416" cy="8640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OANH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 rot="1642039">
            <a:off x="6746057" y="463419"/>
            <a:ext cx="2421325" cy="3117540"/>
          </a:xfrm>
          <a:prstGeom prst="wedgeEllipseCallout">
            <a:avLst>
              <a:gd name="adj1" fmla="val -20991"/>
              <a:gd name="adj2" fmla="val 68718"/>
            </a:avLst>
          </a:prstGeom>
          <a:solidFill>
            <a:srgbClr val="FFFF9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144050" y="837097"/>
            <a:ext cx="198733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5K</a:t>
            </a:r>
          </a:p>
        </p:txBody>
      </p:sp>
      <p:pic>
        <p:nvPicPr>
          <p:cNvPr id="6" name="Picture 9" descr="https://soyte.binhduong.gov.vn/PublishingImages/2021-02/5k%20nho_Key_24022021075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0"/>
            <a:ext cx="6387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332656"/>
            <a:ext cx="7621379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CHĂM SÓC NGƯỜI BỊ TIÊU CHẢY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3455987"/>
            <a:ext cx="5711825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1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8" descr="2f0a743a5a7b9e8fb76cb756af7fcc3a">
            <a:extLst>
              <a:ext uri="{FF2B5EF4-FFF2-40B4-BE49-F238E27FC236}">
                <a16:creationId xmlns:a16="http://schemas.microsoft.com/office/drawing/2014/main" id="{8FBDDBF4-49E1-43CE-9D2F-CE8DF29736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6513" y="3971608"/>
            <a:ext cx="2379345" cy="3172460"/>
          </a:xfrm>
          <a:prstGeom prst="rect">
            <a:avLst/>
          </a:prstGeom>
        </p:spPr>
      </p:pic>
      <p:pic>
        <p:nvPicPr>
          <p:cNvPr id="10" name="Content Placeholder 5" descr="Picture1.jpg"/>
          <p:cNvPicPr>
            <a:picLocks noChangeAspect="1"/>
          </p:cNvPicPr>
          <p:nvPr/>
        </p:nvPicPr>
        <p:blipFill>
          <a:blip r:embed="rId4"/>
          <a:srcRect t="38571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Oval Callout 11"/>
          <p:cNvSpPr/>
          <p:nvPr/>
        </p:nvSpPr>
        <p:spPr>
          <a:xfrm rot="2453921">
            <a:off x="3136351" y="-316546"/>
            <a:ext cx="3055739" cy="3410228"/>
          </a:xfrm>
          <a:prstGeom prst="wedgeEllipseCallout">
            <a:avLst/>
          </a:prstGeom>
          <a:solidFill>
            <a:srgbClr val="FFFF9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368448" y="39189"/>
            <a:ext cx="259154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Picture2.jpg"/>
          <p:cNvPicPr>
            <a:picLocks noChangeAspect="1"/>
          </p:cNvPicPr>
          <p:nvPr/>
        </p:nvPicPr>
        <p:blipFill>
          <a:blip r:embed="rId2"/>
          <a:srcRect t="36429"/>
          <a:stretch>
            <a:fillRect/>
          </a:stretch>
        </p:blipFill>
        <p:spPr bwMode="auto">
          <a:xfrm>
            <a:off x="0" y="2133884"/>
            <a:ext cx="9144000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ounded Rectangular Callout 1"/>
          <p:cNvSpPr/>
          <p:nvPr/>
        </p:nvSpPr>
        <p:spPr>
          <a:xfrm>
            <a:off x="395535" y="7706"/>
            <a:ext cx="8352929" cy="2126177"/>
          </a:xfrm>
          <a:prstGeom prst="wedgeRoundRectCallout">
            <a:avLst>
              <a:gd name="adj1" fmla="val 23310"/>
              <a:gd name="adj2" fmla="val 680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ô-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dôn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8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rang35.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2" y="-126611"/>
            <a:ext cx="3896626" cy="393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Kết quả hình ảnh cho cho goi Oresol vao nuo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6513" y="-126611"/>
            <a:ext cx="5123238" cy="183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302" y="3685734"/>
            <a:ext cx="8991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L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 gói bột có chứa muối natri, muối kali và đường glucoz. 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7302" y="4919008"/>
            <a:ext cx="9116698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- Có t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dụng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 bù nước và các chất điện giải cho cơ thể bị mất đi khi tiêu chảy. </a:t>
            </a:r>
            <a:endParaRPr 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Thuốc Oresol là gì? Công dụng và hướng dẫn sử dụng đúng cách">
            <a:extLst>
              <a:ext uri="{FF2B5EF4-FFF2-40B4-BE49-F238E27FC236}">
                <a16:creationId xmlns:a16="http://schemas.microsoft.com/office/drawing/2014/main" id="{A6F6385E-809B-4DBB-AB17-D1009022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7847"/>
            <a:ext cx="5070820" cy="20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1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0EC0B5-90B9-4CEB-8330-B801CE702F34}"/>
              </a:ext>
            </a:extLst>
          </p:cNvPr>
          <p:cNvSpPr/>
          <p:nvPr/>
        </p:nvSpPr>
        <p:spPr>
          <a:xfrm>
            <a:off x="0" y="4509120"/>
            <a:ext cx="9252520" cy="23488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39752" y="5987752"/>
            <a:ext cx="28083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Pct val="70000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Pct val="70000"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267744" y="4818441"/>
            <a:ext cx="655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Pct val="70000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267744" y="5388186"/>
            <a:ext cx="472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5B9BD5"/>
              </a:buClr>
              <a:buSzPct val="70000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Picture 2" descr="Kết quả hình ảnh cho rot nuoc vao 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96" y="658748"/>
            <a:ext cx="4419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Kết quả hình ảnh cho pha Oresol vao nuo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1" y="634732"/>
            <a:ext cx="449579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Hình Chữ nhật 6"/>
          <p:cNvSpPr>
            <a:spLocks noChangeArrowheads="1"/>
          </p:cNvSpPr>
          <p:nvPr/>
        </p:nvSpPr>
        <p:spPr bwMode="auto">
          <a:xfrm>
            <a:off x="899592" y="-11381"/>
            <a:ext cx="6877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ô-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dôn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10167" r="68469" b="79666"/>
          <a:stretch>
            <a:fillRect/>
          </a:stretch>
        </p:blipFill>
        <p:spPr bwMode="auto">
          <a:xfrm>
            <a:off x="0" y="55722"/>
            <a:ext cx="20574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8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10167" r="68469" b="79666"/>
          <a:stretch>
            <a:fillRect/>
          </a:stretch>
        </p:blipFill>
        <p:spPr bwMode="auto">
          <a:xfrm>
            <a:off x="7151688" y="131922"/>
            <a:ext cx="199231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8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10167" r="68469" b="79666"/>
          <a:stretch>
            <a:fillRect/>
          </a:stretch>
        </p:blipFill>
        <p:spPr bwMode="auto">
          <a:xfrm>
            <a:off x="4800602" y="131922"/>
            <a:ext cx="19907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8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10167" r="68469" b="79666"/>
          <a:stretch>
            <a:fillRect/>
          </a:stretch>
        </p:blipFill>
        <p:spPr bwMode="auto">
          <a:xfrm>
            <a:off x="2438402" y="131922"/>
            <a:ext cx="19907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063989" y="1289868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4464289" y="2303454"/>
            <a:ext cx="228600" cy="990600"/>
          </a:xfrm>
          <a:prstGeom prst="downArrow">
            <a:avLst>
              <a:gd name="adj1" fmla="val 50000"/>
              <a:gd name="adj2" fmla="val 83336"/>
            </a:avLst>
          </a:prstGeom>
          <a:solidFill>
            <a:srgbClr val="5B9BD5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0" name="Content Placeholder 8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 t="54042" r="30106" b="7356"/>
          <a:stretch>
            <a:fillRect/>
          </a:stretch>
        </p:blipFill>
        <p:spPr bwMode="auto">
          <a:xfrm>
            <a:off x="3626092" y="3379939"/>
            <a:ext cx="19478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8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23163" r="64832" b="53677"/>
          <a:stretch>
            <a:fillRect/>
          </a:stretch>
        </p:blipFill>
        <p:spPr bwMode="auto">
          <a:xfrm>
            <a:off x="-31511" y="2152610"/>
            <a:ext cx="3048000" cy="224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95503" y="4503888"/>
            <a:ext cx="2578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2499961">
            <a:off x="2941543" y="2834208"/>
            <a:ext cx="1052494" cy="233362"/>
          </a:xfrm>
          <a:prstGeom prst="rightArrow">
            <a:avLst>
              <a:gd name="adj1" fmla="val 50000"/>
              <a:gd name="adj2" fmla="val 163266"/>
            </a:avLst>
          </a:prstGeom>
          <a:solidFill>
            <a:srgbClr val="5B9BD5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 rot="-2101600">
            <a:off x="4999763" y="2852222"/>
            <a:ext cx="1085362" cy="260585"/>
          </a:xfrm>
          <a:prstGeom prst="leftArrow">
            <a:avLst>
              <a:gd name="adj1" fmla="val 50000"/>
              <a:gd name="adj2" fmla="val 127659"/>
            </a:avLst>
          </a:prstGeom>
          <a:solidFill>
            <a:srgbClr val="5B9BD5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5" name="Content Placeholder 8" descr="Pict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1" t="30881" r="4044" b="52769"/>
          <a:stretch>
            <a:fillRect/>
          </a:stretch>
        </p:blipFill>
        <p:spPr bwMode="auto">
          <a:xfrm>
            <a:off x="5988289" y="2152610"/>
            <a:ext cx="2743200" cy="224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6521768" y="4404103"/>
            <a:ext cx="19073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Hình Chữ nhật 16"/>
          <p:cNvSpPr>
            <a:spLocks noChangeArrowheads="1"/>
          </p:cNvSpPr>
          <p:nvPr/>
        </p:nvSpPr>
        <p:spPr bwMode="auto">
          <a:xfrm>
            <a:off x="2336246" y="5703327"/>
            <a:ext cx="471328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3" grpId="0" animBg="1"/>
      <p:bldP spid="14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>
            <a:extLst>
              <a:ext uri="{FF2B5EF4-FFF2-40B4-BE49-F238E27FC236}">
                <a16:creationId xmlns:a16="http://schemas.microsoft.com/office/drawing/2014/main" id="{A2BBFCF1-65EE-483F-903B-0B4DD28A7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1600200"/>
            <a:ext cx="5486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000" b="1">
              <a:solidFill>
                <a:srgbClr val="D60093"/>
              </a:solidFill>
            </a:endParaRPr>
          </a:p>
        </p:txBody>
      </p:sp>
      <p:pic>
        <p:nvPicPr>
          <p:cNvPr id="18" name="图片 4" descr="E:\素材\卡通\84557b0d886caee3160b944d6b9456d0.png84557b0d886caee3160b944d6b9456d0">
            <a:extLst>
              <a:ext uri="{FF2B5EF4-FFF2-40B4-BE49-F238E27FC236}">
                <a16:creationId xmlns:a16="http://schemas.microsoft.com/office/drawing/2014/main" id="{DEB473EE-30F1-4D03-B0B3-303C1D6E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80681" y="-218134"/>
            <a:ext cx="863319" cy="1339957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28309" y="941866"/>
            <a:ext cx="907171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giá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dưỡng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thịt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trứng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sữa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rau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xanh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bồi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bổ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yếu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thịt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nhỏ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súp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sữa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ép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,…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Nếu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muốn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quá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bữa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đòi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kiêng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sĩ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1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3900" r="11488" b="7292"/>
          <a:stretch/>
        </p:blipFill>
        <p:spPr>
          <a:xfrm>
            <a:off x="3034355" y="0"/>
            <a:ext cx="2799897" cy="1052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54332" y="110869"/>
            <a:ext cx="23599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5B3F4B-CFCB-474F-A2FE-42AC44FB7B53}"/>
              </a:ext>
            </a:extLst>
          </p:cNvPr>
          <p:cNvSpPr/>
          <p:nvPr/>
        </p:nvSpPr>
        <p:spPr>
          <a:xfrm>
            <a:off x="1115616" y="980728"/>
            <a:ext cx="3247044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Trò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chơi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HỘP QUÀ BÍ MẬT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482" name="Picture 2" descr="D:\SOA\Khung nen bieu tuong\Khung nen bieu tuong\[Muare.asia]-FramesChildrenVol32\muare.asia - babyvol32 - 3.png">
            <a:extLst>
              <a:ext uri="{FF2B5EF4-FFF2-40B4-BE49-F238E27FC236}">
                <a16:creationId xmlns:a16="http://schemas.microsoft.com/office/drawing/2014/main" id="{5680C044-EEAB-488D-BE76-9D0C6213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0487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" y="1905"/>
            <a:ext cx="9141143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-1655568" y="6544757"/>
            <a:ext cx="863984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-875265" y="5437339"/>
            <a:ext cx="349865" cy="46665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-1799562" y="6341405"/>
            <a:ext cx="614492" cy="819619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832479" y="6403152"/>
            <a:ext cx="399664" cy="533079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327216" y="5557942"/>
            <a:ext cx="587384" cy="7834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1718848" y="5167461"/>
            <a:ext cx="202333" cy="269876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827298" y="6958203"/>
            <a:ext cx="174932" cy="233327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1131927" y="7448272"/>
            <a:ext cx="863984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1961263" y="7810798"/>
            <a:ext cx="57327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387992" y="8505912"/>
            <a:ext cx="597016" cy="796309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1961262" y="7120945"/>
            <a:ext cx="343580" cy="458272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537969" y="9302222"/>
            <a:ext cx="174932" cy="23332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1544626" y="4260481"/>
            <a:ext cx="57327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defTabSz="693420"/>
            <a:endParaRPr lang="zh-CN" altLang="en-US" sz="213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 descr="E:\素材\卡通\包图网_113555幼儿园开园典礼卡通背景展板\1.png1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2" y="-14605"/>
            <a:ext cx="1895475" cy="4377055"/>
          </a:xfrm>
          <a:prstGeom prst="rect">
            <a:avLst/>
          </a:prstGeom>
        </p:spPr>
      </p:pic>
      <p:pic>
        <p:nvPicPr>
          <p:cNvPr id="45" name="图片 44" descr="E:\素材\卡通\包图网_144220创意小学幼儿园开学啦海报展板设计\3.png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702768">
            <a:off x="990669" y="3442961"/>
            <a:ext cx="1483510" cy="1934210"/>
          </a:xfrm>
          <a:prstGeom prst="rect">
            <a:avLst/>
          </a:prstGeom>
        </p:spPr>
      </p:pic>
      <p:pic>
        <p:nvPicPr>
          <p:cNvPr id="40" name="图片 39" descr="E:\素材\卡通\d8f30c83bd9d942f3dd05cea04464aee.pngd8f30c83bd9d942f3dd05cea04464aee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1570041">
            <a:off x="6797881" y="509964"/>
            <a:ext cx="839360" cy="990600"/>
          </a:xfrm>
          <a:prstGeom prst="rect">
            <a:avLst/>
          </a:prstGeom>
        </p:spPr>
      </p:pic>
      <p:pic>
        <p:nvPicPr>
          <p:cNvPr id="28" name="Picture 5" descr="E:\素材\卡通\23bdac4a5f0bbb681fefd9c74d946b0f.png23bdac4a5f0bbb681fefd9c74d946b0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0713" y="4018361"/>
            <a:ext cx="5092541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9"/>
          <p:cNvSpPr txBox="1"/>
          <p:nvPr/>
        </p:nvSpPr>
        <p:spPr>
          <a:xfrm>
            <a:off x="1193743" y="2319741"/>
            <a:ext cx="661891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zh-CN" sz="44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LUÔN CHĂM NGOAN,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zh-CN" sz="44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 GIỎI</a:t>
            </a:r>
            <a:endParaRPr lang="zh-CN" altLang="en-US" sz="4400" b="1" dirty="0">
              <a:solidFill>
                <a:srgbClr val="FFC000">
                  <a:lumMod val="50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8"/>
          <p:cNvSpPr txBox="1"/>
          <p:nvPr/>
        </p:nvSpPr>
        <p:spPr>
          <a:xfrm>
            <a:off x="1649376" y="1005264"/>
            <a:ext cx="5568185" cy="93871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 CÁC CON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5548E-6 -4.81413E-6 C 0.05216 -0.06103 0.15237 -0.30518 0.31166 -0.36645 C 0.5118 -0.45846 0.76947 -0.28751 0.9552 -0.3676 C 1.14064 -0.44791 1.13767 -0.49678 1.18601 -0.53074 " pathEditMode="relative" rAng="0" ptsTypes="assa">
                                      <p:cBhvr>
                                        <p:cTn id="6" dur="9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93" y="-265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84615E-6 3.17482E-6 C 0.05401 -0.04503 0.17378 -0.22077 0.32381 -0.27016 C 0.53719 -0.38227 0.68891 -0.1831 0.90017 -0.29704 C 1.11128 -0.41098 1.11651 -0.64576 1.17336 -0.73743 " pathEditMode="relative" rAng="0" ptsTypes="assa">
                                      <p:cBhvr>
                                        <p:cTn id="8" dur="7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68" y="-368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2099E-6 C 0.06111 -0.05679 0.20851 -0.27901 0.36406 -0.3429 C 0.58733 -0.44537 0.71042 -0.30987 0.93264 -0.38425 C 1.15486 -0.45802 1.18681 -0.72345 1.25399 -0.81265 " pathEditMode="relative" rAng="0" ptsTypes="assa">
                                      <p:cBhvr>
                                        <p:cTn id="10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91" y="-40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0.00184 0.00229 C 0.06618 -0.00253 0.20489 0.06547 0.40512 -0.02665 C 0.60521 -0.11877 0.75014 -0.31243 0.93566 -0.39261 C 1.12118 -0.47301 1.1711 -0.42661 1.23303 -0.43557 " pathEditMode="relative" rAng="0" ptsTypes="assa">
                                      <p:cBhvr>
                                        <p:cTn id="12" dur="8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36" y="-206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84 0.00229 C 0.07989 -0.01057 0.35803 -0.0324 0.48841 -0.0749 C 0.68849 -0.16702 0.5946 -0.1723 0.78012 -0.25247 C 0.96564 -0.33288 1.07721 -0.24834 1.1554 -0.24742 " pathEditMode="relative" rAng="0" ptsTypes="assa">
                                      <p:cBhvr>
                                        <p:cTn id="14" dur="8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2" y="-167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1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269 -0.00551 C 0.0659 -0.00367 0.27149 0.04687 0.40866 0.00437 C 0.60874 -0.08775 0.66629 -0.19481 0.82 -0.26028 C 0.9737 -0.32575 1.12132 -0.23799 1.20051 -0.23225 " pathEditMode="relative" rAng="0" ptsTypes="assa">
                                      <p:cBhvr>
                                        <p:cTn id="18" dur="7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53" y="-133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20" dur="8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184 0.00229 C 0.05274 -0.04893 0.16515 -0.26074 0.32423 -0.30554 C 0.52418 -0.39766 0.76626 -0.18654 0.95164 -0.26672 C 1.1373 -0.34712 1.2285 -0.544 1.30133 -0.61682 " pathEditMode="relative" rAng="0" ptsTypes="assa">
                                      <p:cBhvr>
                                        <p:cTn id="22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58" y="-309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49321E-6 -1.54836E-6 C 0.05458 -0.05123 0.16813 -0.25362 0.32621 -0.30829 C 0.52644 -0.40041 0.76329 -0.2465 0.94895 -0.3269 C 1.13447 -0.4073 1.1752 -0.53273 1.23459 -0.58672 " pathEditMode="relative" rAng="0" ptsTypes="assa">
                                      <p:cBhvr>
                                        <p:cTn id="24" dur="8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2" y="-293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1288E-7 3.7037E-6 C 0.05464 -0.05116 0.16797 -0.25348 0.32605 -0.30787 C 0.52615 -0.4 0.76295 -0.2463 0.94848 -0.32639 C 1.13401 -0.40695 1.1746 -0.53195 1.23406 -0.58611 " pathEditMode="relative" rAng="0" ptsTypes="assa">
                                      <p:cBhvr>
                                        <p:cTn id="26" dur="8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7" y="-293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66516E-6 -3.30347E-6 C 0.04595 -0.06317 0.14394 -0.31151 0.27601 -0.37859 C 0.4761 -0.47071 0.60718 -0.32184 0.7927 -0.40202 C 0.97794 -0.48242 1.07522 -0.77716 1.14946 -0.87594 " pathEditMode="relative" rAng="0" ptsTypes="assa">
                                      <p:cBhvr>
                                        <p:cTn id="28" dur="8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66" y="-438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0017 0.00253 C 0.05628 -0.0487 0.16968 -0.25086 0.32777 -0.30531 C 0.52786 -0.39743 0.76471 -0.24374 0.95023 -0.32392 C 1.13575 -0.40432 1.17633 -0.52952 1.23572 -0.58351 " pathEditMode="relative" rAng="0" ptsTypes="assa">
                                      <p:cBhvr>
                                        <p:cTn id="30" dur="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94" y="-2931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34000" fill="hold" grpId="0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7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D7B2-47CC-49F8-AF17-8BD8B4FE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ếc bụng đói có lời">
            <a:hlinkClick r:id="" action="ppaction://media"/>
            <a:extLst>
              <a:ext uri="{FF2B5EF4-FFF2-40B4-BE49-F238E27FC236}">
                <a16:creationId xmlns:a16="http://schemas.microsoft.com/office/drawing/2014/main" id="{A600A1EE-1998-4A8A-ADA4-ECC8553794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6" y="0"/>
            <a:ext cx="9114284" cy="6813376"/>
          </a:xfrm>
        </p:spPr>
      </p:pic>
    </p:spTree>
    <p:extLst>
      <p:ext uri="{BB962C8B-B14F-4D97-AF65-F5344CB8AC3E}">
        <p14:creationId xmlns:p14="http://schemas.microsoft.com/office/powerpoint/2010/main" val="10920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1">
            <a:extLst>
              <a:ext uri="{FF2B5EF4-FFF2-40B4-BE49-F238E27FC236}">
                <a16:creationId xmlns:a16="http://schemas.microsoft.com/office/drawing/2014/main" id="{B1DA6837-9D05-4953-84D7-D364B6A4492A}"/>
              </a:ext>
            </a:extLst>
          </p:cNvPr>
          <p:cNvGrpSpPr>
            <a:grpSpLocks/>
          </p:cNvGrpSpPr>
          <p:nvPr/>
        </p:nvGrpSpPr>
        <p:grpSpPr bwMode="auto">
          <a:xfrm>
            <a:off x="18887" y="692696"/>
            <a:ext cx="9017609" cy="4805928"/>
            <a:chOff x="341926" y="208486"/>
            <a:chExt cx="11441759" cy="5883467"/>
          </a:xfrm>
        </p:grpSpPr>
        <p:pic>
          <p:nvPicPr>
            <p:cNvPr id="18450" name="134">
              <a:extLst>
                <a:ext uri="{FF2B5EF4-FFF2-40B4-BE49-F238E27FC236}">
                  <a16:creationId xmlns:a16="http://schemas.microsoft.com/office/drawing/2014/main" id="{57697BAE-3742-42BD-B183-4A88507FD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135">
              <a:extLst>
                <a:ext uri="{FF2B5EF4-FFF2-40B4-BE49-F238E27FC236}">
                  <a16:creationId xmlns:a16="http://schemas.microsoft.com/office/drawing/2014/main" id="{164950B2-D4FB-4BAD-8761-877D7037F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136">
              <a:extLst>
                <a:ext uri="{FF2B5EF4-FFF2-40B4-BE49-F238E27FC236}">
                  <a16:creationId xmlns:a16="http://schemas.microsoft.com/office/drawing/2014/main" id="{C877E9EC-2FA6-4406-A5E0-FAA9BAD1C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142">
              <a:extLst>
                <a:ext uri="{FF2B5EF4-FFF2-40B4-BE49-F238E27FC236}">
                  <a16:creationId xmlns:a16="http://schemas.microsoft.com/office/drawing/2014/main" id="{E47A6CAF-1E5D-4148-BAC0-C0004DF7C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5" name="137">
            <a:extLst>
              <a:ext uri="{FF2B5EF4-FFF2-40B4-BE49-F238E27FC236}">
                <a16:creationId xmlns:a16="http://schemas.microsoft.com/office/drawing/2014/main" id="{C4380C49-A7E5-44E7-81D6-BD27FA7F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026" y="1359376"/>
            <a:ext cx="1656686" cy="59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138">
            <a:extLst>
              <a:ext uri="{FF2B5EF4-FFF2-40B4-BE49-F238E27FC236}">
                <a16:creationId xmlns:a16="http://schemas.microsoft.com/office/drawing/2014/main" id="{AD659F1D-7E54-4A0A-9E7C-0752DF0C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71" y="4386249"/>
            <a:ext cx="1737849" cy="95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140">
            <a:extLst>
              <a:ext uri="{FF2B5EF4-FFF2-40B4-BE49-F238E27FC236}">
                <a16:creationId xmlns:a16="http://schemas.microsoft.com/office/drawing/2014/main" id="{ECE37A3D-D0EF-4C14-915B-950FCF6E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4" y="3637732"/>
            <a:ext cx="2359703" cy="187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141">
            <a:extLst>
              <a:ext uri="{FF2B5EF4-FFF2-40B4-BE49-F238E27FC236}">
                <a16:creationId xmlns:a16="http://schemas.microsoft.com/office/drawing/2014/main" id="{55FB0F97-816D-4ED5-A3D4-9A0220FE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83" y="2301069"/>
            <a:ext cx="654081" cy="64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147">
            <a:extLst>
              <a:ext uri="{FF2B5EF4-FFF2-40B4-BE49-F238E27FC236}">
                <a16:creationId xmlns:a16="http://schemas.microsoft.com/office/drawing/2014/main" id="{75E28CE9-1779-48A0-9DA1-4D0FECD80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38" y="2227067"/>
            <a:ext cx="342556" cy="36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143">
            <a:extLst>
              <a:ext uri="{FF2B5EF4-FFF2-40B4-BE49-F238E27FC236}">
                <a16:creationId xmlns:a16="http://schemas.microsoft.com/office/drawing/2014/main" id="{FB74FEA5-484E-44AA-BA40-526E61BF3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12" y="1273398"/>
            <a:ext cx="673178" cy="7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146">
            <a:extLst>
              <a:ext uri="{FF2B5EF4-FFF2-40B4-BE49-F238E27FC236}">
                <a16:creationId xmlns:a16="http://schemas.microsoft.com/office/drawing/2014/main" id="{4EBCC5CB-DD7E-47D3-8DFE-43F55E18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64" y="1236398"/>
            <a:ext cx="726889" cy="8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145">
            <a:extLst>
              <a:ext uri="{FF2B5EF4-FFF2-40B4-BE49-F238E27FC236}">
                <a16:creationId xmlns:a16="http://schemas.microsoft.com/office/drawing/2014/main" id="{751DF6AF-F948-4F59-8724-E6900AC5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59" y="1331884"/>
            <a:ext cx="575305" cy="66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144">
            <a:extLst>
              <a:ext uri="{FF2B5EF4-FFF2-40B4-BE49-F238E27FC236}">
                <a16:creationId xmlns:a16="http://schemas.microsoft.com/office/drawing/2014/main" id="{097327A1-592E-4FBB-A069-7F8A20E6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76" y="1313981"/>
            <a:ext cx="576498" cy="6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149">
            <a:extLst>
              <a:ext uri="{FF2B5EF4-FFF2-40B4-BE49-F238E27FC236}">
                <a16:creationId xmlns:a16="http://schemas.microsoft.com/office/drawing/2014/main" id="{CAD882A2-623C-4D7A-9CC1-199F8CD16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04" r="-11008"/>
          <a:stretch>
            <a:fillRect/>
          </a:stretch>
        </p:blipFill>
        <p:spPr bwMode="auto">
          <a:xfrm>
            <a:off x="1348743" y="1470339"/>
            <a:ext cx="914281" cy="43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3">
            <a:extLst>
              <a:ext uri="{FF2B5EF4-FFF2-40B4-BE49-F238E27FC236}">
                <a16:creationId xmlns:a16="http://schemas.microsoft.com/office/drawing/2014/main" id="{689BA7CB-0D94-4D30-91E9-5515CDCF4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11" y="2036096"/>
            <a:ext cx="4352978" cy="26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1">
            <a:extLst>
              <a:ext uri="{FF2B5EF4-FFF2-40B4-BE49-F238E27FC236}">
                <a16:creationId xmlns:a16="http://schemas.microsoft.com/office/drawing/2014/main" id="{B7B4D859-D036-4572-8366-945561A3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7"/>
            <a:ext cx="2166344" cy="131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4">
            <a:extLst>
              <a:ext uri="{FF2B5EF4-FFF2-40B4-BE49-F238E27FC236}">
                <a16:creationId xmlns:a16="http://schemas.microsoft.com/office/drawing/2014/main" id="{9DA2B2E9-6CF6-42A7-96E7-EFC6FDBC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9" y="4046081"/>
            <a:ext cx="4351785" cy="26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8" name="39">
            <a:extLst>
              <a:ext uri="{FF2B5EF4-FFF2-40B4-BE49-F238E27FC236}">
                <a16:creationId xmlns:a16="http://schemas.microsoft.com/office/drawing/2014/main" id="{D2F8AB85-3703-4EF6-B6C6-A09CEB52634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051761" y="2623335"/>
            <a:ext cx="5733948" cy="171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28" tIns="25714" rIns="51428" bIns="257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KHOA HỌC </a:t>
            </a:r>
          </a:p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6: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Ăn uống khi bị bệnh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 eaLnBrk="1" hangingPunct="1"/>
            <a:endParaRPr lang="zh-CN" altLang="en-US" sz="3600" b="1" dirty="0">
              <a:solidFill>
                <a:srgbClr val="203864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18449" name="1">
            <a:extLst>
              <a:ext uri="{FF2B5EF4-FFF2-40B4-BE49-F238E27FC236}">
                <a16:creationId xmlns:a16="http://schemas.microsoft.com/office/drawing/2014/main" id="{A5F6DA4F-18ED-41BD-A0E4-36A28030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1" y="12981"/>
            <a:ext cx="3266823" cy="198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4CFB-65B0-4F9F-A41B-0A5A9998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" y="188640"/>
            <a:ext cx="9213144" cy="2443471"/>
          </a:xfrm>
        </p:spPr>
        <p:txBody>
          <a:bodyPr>
            <a:noAutofit/>
          </a:bodyPr>
          <a:lstStyle/>
          <a:p>
            <a:pPr lvl="0"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</a:t>
            </a:r>
            <a:b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 ĐỘ ĂN UỐNG KHI BỊ BỆNH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hildren Eating Healthy Food Stock Illustrations – 3,753 Children Eating  Healthy Food Stock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100000" l="42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6549"/>
          <a:stretch/>
        </p:blipFill>
        <p:spPr bwMode="auto">
          <a:xfrm>
            <a:off x="1979712" y="3439895"/>
            <a:ext cx="5715000" cy="34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109AAF-B529-43B6-B6ED-3CD6184C9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333437"/>
              </p:ext>
            </p:extLst>
          </p:nvPr>
        </p:nvGraphicFramePr>
        <p:xfrm>
          <a:off x="17748" y="1628800"/>
          <a:ext cx="9108504" cy="5229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7126">
                  <a:extLst>
                    <a:ext uri="{9D8B030D-6E8A-4147-A177-3AD203B41FA5}">
                      <a16:colId xmlns:a16="http://schemas.microsoft.com/office/drawing/2014/main" val="2857196647"/>
                    </a:ext>
                  </a:extLst>
                </a:gridCol>
                <a:gridCol w="2277126">
                  <a:extLst>
                    <a:ext uri="{9D8B030D-6E8A-4147-A177-3AD203B41FA5}">
                      <a16:colId xmlns:a16="http://schemas.microsoft.com/office/drawing/2014/main" val="2030828809"/>
                    </a:ext>
                  </a:extLst>
                </a:gridCol>
                <a:gridCol w="2277126">
                  <a:extLst>
                    <a:ext uri="{9D8B030D-6E8A-4147-A177-3AD203B41FA5}">
                      <a16:colId xmlns:a16="http://schemas.microsoft.com/office/drawing/2014/main" val="622045842"/>
                    </a:ext>
                  </a:extLst>
                </a:gridCol>
                <a:gridCol w="2277126">
                  <a:extLst>
                    <a:ext uri="{9D8B030D-6E8A-4147-A177-3AD203B41FA5}">
                      <a16:colId xmlns:a16="http://schemas.microsoft.com/office/drawing/2014/main" val="1860763616"/>
                    </a:ext>
                  </a:extLst>
                </a:gridCol>
              </a:tblGrid>
              <a:tr h="1272665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đã biết</a:t>
                      </a:r>
                    </a:p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muốn biết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biết sau khi học xong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  <a:p>
                      <a:pPr algn="ctr"/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muốn biết thêm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213961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708176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164044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275637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613375"/>
                  </a:ext>
                </a:extLst>
              </a:tr>
              <a:tr h="7913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897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3DB36F9-ADA8-4C2E-A75E-3E1388885ACE}"/>
              </a:ext>
            </a:extLst>
          </p:cNvPr>
          <p:cNvSpPr txBox="1"/>
          <p:nvPr/>
        </p:nvSpPr>
        <p:spPr>
          <a:xfrm>
            <a:off x="107504" y="54868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bị bệnh, cần ăn uống như thế nào?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62000" y="3581405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343400" y="3581405"/>
            <a:ext cx="60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934200" y="3581405"/>
            <a:ext cx="141128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</a:p>
        </p:txBody>
      </p:sp>
      <p:sp>
        <p:nvSpPr>
          <p:cNvPr id="15365" name="Text Box 17"/>
          <p:cNvSpPr txBox="1">
            <a:spLocks noChangeArrowheads="1"/>
          </p:cNvSpPr>
          <p:nvPr/>
        </p:nvSpPr>
        <p:spPr bwMode="auto">
          <a:xfrm>
            <a:off x="7391400" y="5440363"/>
            <a:ext cx="1905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prstClr val="white"/>
                </a:solidFill>
              </a:rPr>
              <a:t>SỮA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914400" y="6396038"/>
            <a:ext cx="83820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886202" y="6396038"/>
            <a:ext cx="1674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Rau xanh</a:t>
            </a:r>
          </a:p>
        </p:txBody>
      </p:sp>
      <p:sp>
        <p:nvSpPr>
          <p:cNvPr id="15368" name="Rectangle 16"/>
          <p:cNvSpPr>
            <a:spLocks noChangeArrowheads="1"/>
          </p:cNvSpPr>
          <p:nvPr/>
        </p:nvSpPr>
        <p:spPr bwMode="auto">
          <a:xfrm>
            <a:off x="9525" y="-7938"/>
            <a:ext cx="9144000" cy="12001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7675" indent="-447675" algn="ctr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20000"/>
              <a:buFont typeface="Wingdings" pitchFamily="2" charset="2"/>
              <a:buNone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7315200" y="6396038"/>
            <a:ext cx="80010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</a:p>
        </p:txBody>
      </p:sp>
      <p:pic>
        <p:nvPicPr>
          <p:cNvPr id="15370" name="Picture 15" descr="cap-uop-thit-bo-xao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6" descr="ca-xanh-xuong-nuong-be-chuoi-nam-d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2971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8" descr="trungga_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219200"/>
            <a:ext cx="2819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9" descr="sua-a2-cua-uc-dinh-duong-tot-cho-suc-kho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386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20" descr="rau-xanh-tot-cho-suc-kho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4038600"/>
            <a:ext cx="2990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21" descr="anh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4038600"/>
            <a:ext cx="2819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56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/>
      <p:bldP spid="11279" grpId="0" animBg="1"/>
      <p:bldP spid="11283" grpId="0" animBg="1"/>
      <p:bldP spid="11285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76594"/>
            <a:ext cx="8991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0" y="3352808"/>
            <a:ext cx="3048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băm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52400" y="6334519"/>
            <a:ext cx="2057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</a:p>
        </p:txBody>
      </p:sp>
      <p:pic>
        <p:nvPicPr>
          <p:cNvPr id="125956" name="Picture 4" descr="Kết quả hình ảnh cho cháo c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4745" y="3844933"/>
            <a:ext cx="31527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505200" y="3352808"/>
            <a:ext cx="39471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902640" y="6324600"/>
            <a:ext cx="1905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8" name="Picture 6" descr="Kết quả hình ảnh cho nuoc c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962400"/>
            <a:ext cx="2819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352800" y="6334519"/>
            <a:ext cx="24003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7421" name="Picture 16" descr="cach-nau-chao-thit-bam-bang-noi-com-die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2895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7" descr="nuoc_ca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2400"/>
            <a:ext cx="289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Ăn uống khi bị bệnh - Sách Khoa học lớp 4 trang 3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6"/>
          <a:stretch/>
        </p:blipFill>
        <p:spPr bwMode="auto">
          <a:xfrm>
            <a:off x="3304879" y="686856"/>
            <a:ext cx="5393289" cy="27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39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Ăn uống khi bị bệnh - Sách Khoa học lớp 4 trang 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13"/>
          <a:stretch/>
        </p:blipFill>
        <p:spPr bwMode="auto">
          <a:xfrm>
            <a:off x="0" y="0"/>
            <a:ext cx="9036496" cy="68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ệnh nhân mắc bệnh tim mạch cần hạn chế ăn nhiều dầu mỡ">
            <a:extLst>
              <a:ext uri="{FF2B5EF4-FFF2-40B4-BE49-F238E27FC236}">
                <a16:creationId xmlns:a16="http://schemas.microsoft.com/office/drawing/2014/main" id="{6227B4B7-A220-4C57-B415-7202A9217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4889" cy="297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D376F-BCC6-4DE0-A264-A11C2CF5AA76}"/>
              </a:ext>
            </a:extLst>
          </p:cNvPr>
          <p:cNvSpPr txBox="1"/>
          <p:nvPr/>
        </p:nvSpPr>
        <p:spPr>
          <a:xfrm>
            <a:off x="929312" y="297046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+mj-lt"/>
              </a:rPr>
              <a:t>Bệnh tim mạch</a:t>
            </a:r>
            <a:endParaRPr lang="en-US" sz="2400" b="1" dirty="0">
              <a:latin typeface="+mj-lt"/>
            </a:endParaRPr>
          </a:p>
        </p:txBody>
      </p:sp>
      <p:pic>
        <p:nvPicPr>
          <p:cNvPr id="1028" name="Picture 4" descr="Chế độ ăn ngày Tết  khiến bệnh nhân tiểu đường đứng trước nguy cơ tăng đường huyết ">
            <a:extLst>
              <a:ext uri="{FF2B5EF4-FFF2-40B4-BE49-F238E27FC236}">
                <a16:creationId xmlns:a16="http://schemas.microsoft.com/office/drawing/2014/main" id="{E5B85361-336B-496D-BF02-44E766F5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0"/>
            <a:ext cx="4769106" cy="297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3119F-6C90-4B84-A29E-15768A97FF2A}"/>
              </a:ext>
            </a:extLst>
          </p:cNvPr>
          <p:cNvSpPr txBox="1"/>
          <p:nvPr/>
        </p:nvSpPr>
        <p:spPr>
          <a:xfrm>
            <a:off x="5552398" y="306896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Bệnh tiểu đường</a:t>
            </a:r>
            <a:endParaRPr lang="en-US" sz="2400" b="1" dirty="0">
              <a:latin typeface="+mj-lt"/>
            </a:endParaRPr>
          </a:p>
        </p:txBody>
      </p:sp>
      <p:pic>
        <p:nvPicPr>
          <p:cNvPr id="1030" name="Picture 6" descr="Người tăng huyết áp cần chú ý một chế độ ăn ít chất béo, hạn chế đồ ăn mặn (giảm muối)..">
            <a:extLst>
              <a:ext uri="{FF2B5EF4-FFF2-40B4-BE49-F238E27FC236}">
                <a16:creationId xmlns:a16="http://schemas.microsoft.com/office/drawing/2014/main" id="{51C28F79-2B4D-4D81-9EA1-B3119A1F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3683477"/>
            <a:ext cx="4139952" cy="319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8B004B-3592-4CE2-B382-6D71F649BB1E}"/>
              </a:ext>
            </a:extLst>
          </p:cNvPr>
          <p:cNvSpPr txBox="1"/>
          <p:nvPr/>
        </p:nvSpPr>
        <p:spPr>
          <a:xfrm>
            <a:off x="666990" y="6385654"/>
            <a:ext cx="2808312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Bệnh huyết áp cao</a:t>
            </a:r>
            <a:endParaRPr lang="en-US" sz="2400" b="1" dirty="0">
              <a:latin typeface="+mj-lt"/>
            </a:endParaRPr>
          </a:p>
        </p:txBody>
      </p:sp>
      <p:pic>
        <p:nvPicPr>
          <p:cNvPr id="1032" name="Picture 8" descr="Uống thuốc hạ mỡ máu tốt nhất khi nào? - Báo Sức Khỏe &amp; Đời Sống">
            <a:extLst>
              <a:ext uri="{FF2B5EF4-FFF2-40B4-BE49-F238E27FC236}">
                <a16:creationId xmlns:a16="http://schemas.microsoft.com/office/drawing/2014/main" id="{A5C91B91-3D9D-4230-9403-2EEA01DE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4769106" cy="31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AFA650-4B6C-43F5-B406-4A6B3E893BCF}"/>
              </a:ext>
            </a:extLst>
          </p:cNvPr>
          <p:cNvSpPr txBox="1"/>
          <p:nvPr/>
        </p:nvSpPr>
        <p:spPr>
          <a:xfrm>
            <a:off x="5436096" y="6385655"/>
            <a:ext cx="309634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+mj-lt"/>
              </a:rPr>
              <a:t>Bệnh máu nhiễm mỡ</a:t>
            </a:r>
            <a:endParaRPr lang="en-US" sz="2400" b="1" dirty="0">
              <a:latin typeface="+mj-lt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8B41411-B8C2-4EA5-8988-28FF444F027E}"/>
              </a:ext>
            </a:extLst>
          </p:cNvPr>
          <p:cNvSpPr/>
          <p:nvPr/>
        </p:nvSpPr>
        <p:spPr>
          <a:xfrm>
            <a:off x="1971423" y="1601632"/>
            <a:ext cx="4769106" cy="324036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Một số bệnh cần ăn kiêng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4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9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A4366C37-4854-4B11-AC2E-956E110823AB}"/>
  <p:tag name="ISPRING_PLAYER_PLAYLIST_ID" val="108c4d89cce350faa9d162e7da32e29da47f3aef"/>
  <p:tag name="GENSWF_ADVANCE_TIME" val="1.000"/>
  <p:tag name="GENSWF_SLIDE_TITLE" val="Trang bìa"/>
  <p:tag name="ISPRING_SLIDE_ID_2" val="{51081EF4-4900-4691-96E8-10888D79FBC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437</Words>
  <Application>Microsoft Office PowerPoint</Application>
  <PresentationFormat>On-screen Show (4:3)</PresentationFormat>
  <Paragraphs>73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Microsoft YaHei</vt:lpstr>
      <vt:lpstr>Microsoft YaHei</vt:lpstr>
      <vt:lpstr>宋体</vt:lpstr>
      <vt:lpstr>.VnSouthern</vt:lpstr>
      <vt:lpstr>Arial</vt:lpstr>
      <vt:lpstr>Calibri</vt:lpstr>
      <vt:lpstr>Calibri Light</vt:lpstr>
      <vt:lpstr>Times New Roman</vt:lpstr>
      <vt:lpstr>Wingdings</vt:lpstr>
      <vt:lpstr>3_Office 主题</vt:lpstr>
      <vt:lpstr>4_Office 主题</vt:lpstr>
      <vt:lpstr>6_Office 主题</vt:lpstr>
      <vt:lpstr>9_Office 主题</vt:lpstr>
      <vt:lpstr>10_Office 主题</vt:lpstr>
      <vt:lpstr>11_Office 主题</vt:lpstr>
      <vt:lpstr>14_Office 主题</vt:lpstr>
      <vt:lpstr>15_Office 主题</vt:lpstr>
      <vt:lpstr>16_Office 主题</vt:lpstr>
      <vt:lpstr>17_Office 主题</vt:lpstr>
      <vt:lpstr>31_Office 主题</vt:lpstr>
      <vt:lpstr>39_Office 主题</vt:lpstr>
      <vt:lpstr>Office 主题</vt:lpstr>
      <vt:lpstr>8_Office Theme</vt:lpstr>
      <vt:lpstr>9_Office Theme</vt:lpstr>
      <vt:lpstr>PowerPoint Presentation</vt:lpstr>
      <vt:lpstr>PowerPoint Presentation</vt:lpstr>
      <vt:lpstr>PowerPoint Presentation</vt:lpstr>
      <vt:lpstr>HOẠT ĐỘNG 1: CHẾ ĐỘ ĂN UỐNG KHI BỊ BỆNH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Nguyen Oanh</cp:lastModifiedBy>
  <cp:revision>94</cp:revision>
  <dcterms:created xsi:type="dcterms:W3CDTF">2021-11-07T08:02:38Z</dcterms:created>
  <dcterms:modified xsi:type="dcterms:W3CDTF">2022-10-24T05:44:37Z</dcterms:modified>
</cp:coreProperties>
</file>