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4" r:id="rId2"/>
    <p:sldMasterId id="2147483726" r:id="rId3"/>
  </p:sldMasterIdLst>
  <p:notesMasterIdLst>
    <p:notesMasterId r:id="rId43"/>
  </p:notesMasterIdLst>
  <p:sldIdLst>
    <p:sldId id="502" r:id="rId4"/>
    <p:sldId id="552" r:id="rId5"/>
    <p:sldId id="553" r:id="rId6"/>
    <p:sldId id="509" r:id="rId7"/>
    <p:sldId id="508" r:id="rId8"/>
    <p:sldId id="534" r:id="rId9"/>
    <p:sldId id="543" r:id="rId10"/>
    <p:sldId id="546" r:id="rId11"/>
    <p:sldId id="468" r:id="rId12"/>
    <p:sldId id="469" r:id="rId13"/>
    <p:sldId id="424" r:id="rId14"/>
    <p:sldId id="425" r:id="rId15"/>
    <p:sldId id="544" r:id="rId16"/>
    <p:sldId id="514" r:id="rId17"/>
    <p:sldId id="516" r:id="rId18"/>
    <p:sldId id="515" r:id="rId19"/>
    <p:sldId id="521" r:id="rId20"/>
    <p:sldId id="517" r:id="rId21"/>
    <p:sldId id="518" r:id="rId22"/>
    <p:sldId id="524" r:id="rId23"/>
    <p:sldId id="526" r:id="rId24"/>
    <p:sldId id="411" r:id="rId25"/>
    <p:sldId id="530" r:id="rId26"/>
    <p:sldId id="531" r:id="rId27"/>
    <p:sldId id="532" r:id="rId28"/>
    <p:sldId id="422" r:id="rId29"/>
    <p:sldId id="439" r:id="rId30"/>
    <p:sldId id="547" r:id="rId31"/>
    <p:sldId id="535" r:id="rId32"/>
    <p:sldId id="489" r:id="rId33"/>
    <p:sldId id="464" r:id="rId34"/>
    <p:sldId id="408" r:id="rId35"/>
    <p:sldId id="467" r:id="rId36"/>
    <p:sldId id="470" r:id="rId37"/>
    <p:sldId id="536" r:id="rId38"/>
    <p:sldId id="538" r:id="rId39"/>
    <p:sldId id="540" r:id="rId40"/>
    <p:sldId id="551" r:id="rId41"/>
    <p:sldId id="490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D12E9"/>
    <a:srgbClr val="006600"/>
    <a:srgbClr val="0000FF"/>
    <a:srgbClr val="C3F9DB"/>
    <a:srgbClr val="FFFFD1"/>
    <a:srgbClr val="FF0000"/>
    <a:srgbClr val="FFCCFF"/>
    <a:srgbClr val="00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9" autoAdjust="0"/>
    <p:restoredTop sz="91511" autoAdjust="0"/>
  </p:normalViewPr>
  <p:slideViewPr>
    <p:cSldViewPr>
      <p:cViewPr>
        <p:scale>
          <a:sx n="50" d="100"/>
          <a:sy n="50" d="100"/>
        </p:scale>
        <p:origin x="-1458" y="-59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849CE-E4F8-47B4-918F-4F65AF61A202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CBD6C1-5822-4299-A0B5-2F5FDC0F6787}">
      <dgm:prSet phldrT="[Văn bản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Tây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endParaRPr lang="en-US" sz="3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89358-C7A2-4889-BA19-61CB69CA2706}" type="parTrans" cxnId="{2571E0D9-70F2-4744-B534-A08B00343DF8}">
      <dgm:prSet/>
      <dgm:spPr/>
      <dgm:t>
        <a:bodyPr/>
        <a:lstStyle/>
        <a:p>
          <a:endParaRPr lang="en-US"/>
        </a:p>
      </dgm:t>
    </dgm:pt>
    <dgm:pt modelId="{0E1B6026-0BA4-4499-843E-65708816B215}" type="sibTrans" cxnId="{2571E0D9-70F2-4744-B534-A08B00343DF8}">
      <dgm:prSet/>
      <dgm:spPr/>
      <dgm:t>
        <a:bodyPr/>
        <a:lstStyle/>
        <a:p>
          <a:endParaRPr lang="en-US"/>
        </a:p>
      </dgm:t>
    </dgm:pt>
    <dgm:pt modelId="{3E18C625-B1D8-47A0-B127-3B32DA53A194}">
      <dgm:prSet phldrT="[Văn bản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668E-538E-43A6-A68C-11C3E390C776}" type="parTrans" cxnId="{1FE58D6C-9A15-4FBC-9CD2-33BE7F98E902}">
      <dgm:prSet/>
      <dgm:spPr/>
      <dgm:t>
        <a:bodyPr/>
        <a:lstStyle/>
        <a:p>
          <a:endParaRPr lang="en-US"/>
        </a:p>
      </dgm:t>
    </dgm:pt>
    <dgm:pt modelId="{2DA94DC5-0330-4542-9C88-023E44BA0483}" type="sibTrans" cxnId="{1FE58D6C-9A15-4FBC-9CD2-33BE7F98E902}">
      <dgm:prSet/>
      <dgm:spPr/>
      <dgm:t>
        <a:bodyPr/>
        <a:lstStyle/>
        <a:p>
          <a:endParaRPr lang="en-US"/>
        </a:p>
      </dgm:t>
    </dgm:pt>
    <dgm:pt modelId="{7848653F-E828-4A85-9D8D-B27832DB7A4C}">
      <dgm:prSet phldrT="[Văn bản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A36BFE-CE48-4EC5-ADA7-6F878D49FFEA}" type="sibTrans" cxnId="{29A0B069-317F-49FB-9FE1-29A90C0C2268}">
      <dgm:prSet/>
      <dgm:spPr/>
      <dgm:t>
        <a:bodyPr/>
        <a:lstStyle/>
        <a:p>
          <a:endParaRPr lang="en-US"/>
        </a:p>
      </dgm:t>
    </dgm:pt>
    <dgm:pt modelId="{93CF473B-263D-41A9-B8C9-CF1CEC49486F}" type="parTrans" cxnId="{29A0B069-317F-49FB-9FE1-29A90C0C2268}">
      <dgm:prSet/>
      <dgm:spPr/>
      <dgm:t>
        <a:bodyPr/>
        <a:lstStyle/>
        <a:p>
          <a:endParaRPr lang="en-US" b="1"/>
        </a:p>
      </dgm:t>
    </dgm:pt>
    <dgm:pt modelId="{8B3D3A0C-C63B-4801-B2A1-9F1773C4F09C}">
      <dgm:prSet/>
      <dgm:spPr/>
      <dgm:t>
        <a:bodyPr/>
        <a:lstStyle/>
        <a:p>
          <a:endParaRPr lang="en-US"/>
        </a:p>
      </dgm:t>
    </dgm:pt>
    <dgm:pt modelId="{888BF97D-8D54-4B33-A91D-9863F9358C43}" type="parTrans" cxnId="{235E9381-63E0-449B-9BFD-8B93B5BAE2C8}">
      <dgm:prSet/>
      <dgm:spPr/>
      <dgm:t>
        <a:bodyPr/>
        <a:lstStyle/>
        <a:p>
          <a:endParaRPr lang="en-US"/>
        </a:p>
      </dgm:t>
    </dgm:pt>
    <dgm:pt modelId="{7C94F427-7320-488E-B2FE-B592CB098EB6}" type="sibTrans" cxnId="{235E9381-63E0-449B-9BFD-8B93B5BAE2C8}">
      <dgm:prSet/>
      <dgm:spPr/>
      <dgm:t>
        <a:bodyPr/>
        <a:lstStyle/>
        <a:p>
          <a:endParaRPr lang="en-US"/>
        </a:p>
      </dgm:t>
    </dgm:pt>
    <dgm:pt modelId="{8C0A73D8-667A-4611-86C5-D32E630B45DB}" type="pres">
      <dgm:prSet presAssocID="{C16849CE-E4F8-47B4-918F-4F65AF61A20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701B8C8-3972-4CD5-9862-6C4A8CA9B21D}" type="pres">
      <dgm:prSet presAssocID="{1DCBD6C1-5822-4299-A0B5-2F5FDC0F6787}" presName="singleCycle" presStyleCnt="0"/>
      <dgm:spPr/>
    </dgm:pt>
    <dgm:pt modelId="{E7A00836-EF08-4AC4-AE5C-506EBCC291B3}" type="pres">
      <dgm:prSet presAssocID="{1DCBD6C1-5822-4299-A0B5-2F5FDC0F6787}" presName="singleCenter" presStyleLbl="node1" presStyleIdx="0" presStyleCnt="3" custScaleX="264370" custScaleY="97057" custLinFactNeighborX="-2209" custLinFactNeighborY="-37590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1AAD41B8-BE08-4DE5-BA49-A18D45B60FDA}" type="pres">
      <dgm:prSet presAssocID="{C454668E-538E-43A6-A68C-11C3E390C776}" presName="Name56" presStyleLbl="parChTrans1D2" presStyleIdx="0" presStyleCnt="2"/>
      <dgm:spPr/>
      <dgm:t>
        <a:bodyPr/>
        <a:lstStyle/>
        <a:p>
          <a:endParaRPr lang="en-US"/>
        </a:p>
      </dgm:t>
    </dgm:pt>
    <dgm:pt modelId="{428D4F00-5340-485B-801E-6AAA489960CC}" type="pres">
      <dgm:prSet presAssocID="{3E18C625-B1D8-47A0-B127-3B32DA53A194}" presName="text0" presStyleLbl="node1" presStyleIdx="1" presStyleCnt="3" custScaleX="475639" custScaleY="175370" custRadScaleRad="121037" custRadScaleInc="1384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294F2-4FF7-4253-AE92-2ED9ED28280E}" type="pres">
      <dgm:prSet presAssocID="{93CF473B-263D-41A9-B8C9-CF1CEC49486F}" presName="Name56" presStyleLbl="parChTrans1D2" presStyleIdx="1" presStyleCnt="2"/>
      <dgm:spPr/>
      <dgm:t>
        <a:bodyPr/>
        <a:lstStyle/>
        <a:p>
          <a:endParaRPr lang="en-US"/>
        </a:p>
      </dgm:t>
    </dgm:pt>
    <dgm:pt modelId="{CC070558-3C16-4375-A7B4-135D06AC339B}" type="pres">
      <dgm:prSet presAssocID="{7848653F-E828-4A85-9D8D-B27832DB7A4C}" presName="text0" presStyleLbl="node1" presStyleIdx="2" presStyleCnt="3" custScaleX="383324" custScaleY="186834" custRadScaleRad="138755" custRadScaleInc="66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65CEC8-7F99-4BA4-8CE0-5D2779C99789}" type="presOf" srcId="{7848653F-E828-4A85-9D8D-B27832DB7A4C}" destId="{CC070558-3C16-4375-A7B4-135D06AC339B}" srcOrd="0" destOrd="0" presId="urn:microsoft.com/office/officeart/2008/layout/RadialCluster"/>
    <dgm:cxn modelId="{1FE58D6C-9A15-4FBC-9CD2-33BE7F98E902}" srcId="{1DCBD6C1-5822-4299-A0B5-2F5FDC0F6787}" destId="{3E18C625-B1D8-47A0-B127-3B32DA53A194}" srcOrd="0" destOrd="0" parTransId="{C454668E-538E-43A6-A68C-11C3E390C776}" sibTransId="{2DA94DC5-0330-4542-9C88-023E44BA0483}"/>
    <dgm:cxn modelId="{29A0B069-317F-49FB-9FE1-29A90C0C2268}" srcId="{1DCBD6C1-5822-4299-A0B5-2F5FDC0F6787}" destId="{7848653F-E828-4A85-9D8D-B27832DB7A4C}" srcOrd="1" destOrd="0" parTransId="{93CF473B-263D-41A9-B8C9-CF1CEC49486F}" sibTransId="{ADA36BFE-CE48-4EC5-ADA7-6F878D49FFEA}"/>
    <dgm:cxn modelId="{2571E0D9-70F2-4744-B534-A08B00343DF8}" srcId="{C16849CE-E4F8-47B4-918F-4F65AF61A202}" destId="{1DCBD6C1-5822-4299-A0B5-2F5FDC0F6787}" srcOrd="0" destOrd="0" parTransId="{C6589358-C7A2-4889-BA19-61CB69CA2706}" sibTransId="{0E1B6026-0BA4-4499-843E-65708816B215}"/>
    <dgm:cxn modelId="{A6776095-5729-4291-B9C7-68CD6F7473F1}" type="presOf" srcId="{3E18C625-B1D8-47A0-B127-3B32DA53A194}" destId="{428D4F00-5340-485B-801E-6AAA489960CC}" srcOrd="0" destOrd="0" presId="urn:microsoft.com/office/officeart/2008/layout/RadialCluster"/>
    <dgm:cxn modelId="{6E95064C-6E5C-4BC6-845C-18ED36DF0528}" type="presOf" srcId="{C454668E-538E-43A6-A68C-11C3E390C776}" destId="{1AAD41B8-BE08-4DE5-BA49-A18D45B60FDA}" srcOrd="0" destOrd="0" presId="urn:microsoft.com/office/officeart/2008/layout/RadialCluster"/>
    <dgm:cxn modelId="{6133628A-5CE5-4999-85EA-DCE3852C598A}" type="presOf" srcId="{C16849CE-E4F8-47B4-918F-4F65AF61A202}" destId="{8C0A73D8-667A-4611-86C5-D32E630B45DB}" srcOrd="0" destOrd="0" presId="urn:microsoft.com/office/officeart/2008/layout/RadialCluster"/>
    <dgm:cxn modelId="{235E9381-63E0-449B-9BFD-8B93B5BAE2C8}" srcId="{C16849CE-E4F8-47B4-918F-4F65AF61A202}" destId="{8B3D3A0C-C63B-4801-B2A1-9F1773C4F09C}" srcOrd="1" destOrd="0" parTransId="{888BF97D-8D54-4B33-A91D-9863F9358C43}" sibTransId="{7C94F427-7320-488E-B2FE-B592CB098EB6}"/>
    <dgm:cxn modelId="{5BE2A58A-EF19-4475-BFA9-5EB9341A7144}" type="presOf" srcId="{93CF473B-263D-41A9-B8C9-CF1CEC49486F}" destId="{4E6294F2-4FF7-4253-AE92-2ED9ED28280E}" srcOrd="0" destOrd="0" presId="urn:microsoft.com/office/officeart/2008/layout/RadialCluster"/>
    <dgm:cxn modelId="{6353D7A6-97B2-40B7-8278-6B2B2A11394C}" type="presOf" srcId="{1DCBD6C1-5822-4299-A0B5-2F5FDC0F6787}" destId="{E7A00836-EF08-4AC4-AE5C-506EBCC291B3}" srcOrd="0" destOrd="0" presId="urn:microsoft.com/office/officeart/2008/layout/RadialCluster"/>
    <dgm:cxn modelId="{32F1B722-8E18-4EC9-BE49-BAFFE0B45CDF}" type="presParOf" srcId="{8C0A73D8-667A-4611-86C5-D32E630B45DB}" destId="{5701B8C8-3972-4CD5-9862-6C4A8CA9B21D}" srcOrd="0" destOrd="0" presId="urn:microsoft.com/office/officeart/2008/layout/RadialCluster"/>
    <dgm:cxn modelId="{077DF164-BED9-4A94-9695-062F4017F71F}" type="presParOf" srcId="{5701B8C8-3972-4CD5-9862-6C4A8CA9B21D}" destId="{E7A00836-EF08-4AC4-AE5C-506EBCC291B3}" srcOrd="0" destOrd="0" presId="urn:microsoft.com/office/officeart/2008/layout/RadialCluster"/>
    <dgm:cxn modelId="{28D382FE-6307-437F-AECD-B06E55EAD145}" type="presParOf" srcId="{5701B8C8-3972-4CD5-9862-6C4A8CA9B21D}" destId="{1AAD41B8-BE08-4DE5-BA49-A18D45B60FDA}" srcOrd="1" destOrd="0" presId="urn:microsoft.com/office/officeart/2008/layout/RadialCluster"/>
    <dgm:cxn modelId="{22232CDB-B127-4976-9FDB-545857ADD409}" type="presParOf" srcId="{5701B8C8-3972-4CD5-9862-6C4A8CA9B21D}" destId="{428D4F00-5340-485B-801E-6AAA489960CC}" srcOrd="2" destOrd="0" presId="urn:microsoft.com/office/officeart/2008/layout/RadialCluster"/>
    <dgm:cxn modelId="{F7D37F81-2530-4803-BBB8-78B0559C25D8}" type="presParOf" srcId="{5701B8C8-3972-4CD5-9862-6C4A8CA9B21D}" destId="{4E6294F2-4FF7-4253-AE92-2ED9ED28280E}" srcOrd="3" destOrd="0" presId="urn:microsoft.com/office/officeart/2008/layout/RadialCluster"/>
    <dgm:cxn modelId="{88CBE817-D575-42AA-8C78-CB3921BD8124}" type="presParOf" srcId="{5701B8C8-3972-4CD5-9862-6C4A8CA9B21D}" destId="{CC070558-3C16-4375-A7B4-135D06AC339B}" srcOrd="4" destOrd="0" presId="urn:microsoft.com/office/officeart/2008/layout/RadialCluster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396CC01-0DDE-4073-89C6-C17E45DC0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05367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65C545-F673-4D54-9219-89D0BCF2D14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1AE98F-EF22-48DC-A713-79239B168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810272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B4412-4BCC-460E-8CF2-C5802D8C5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3252311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F6D81-5F6C-4D77-BFFA-5748797F4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3259737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F980A-1F65-49F0-8C71-C838E0F27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88967981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F14D4-92F8-4094-89C9-F10E5D6F24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1508775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A42F9-EF23-42F6-BE3A-8B803ADBA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2921122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722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646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dir="u"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59562751"/>
      </p:ext>
    </p:extLst>
  </p:cSld>
  <p:clrMapOvr>
    <a:masterClrMapping/>
  </p:clrMapOvr>
  <p:transition spd="slow" advClick="0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/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xmlns="" val="286862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9" grpId="12"/>
      <p:bldP spid="9" grpId="13"/>
      <p:bldP spid="9" grpId="14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2998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2622F-B7F0-471F-99E3-03CE80CD9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72191503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347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9793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102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8984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127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63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195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prism dir="u"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626849"/>
      </p:ext>
    </p:extLst>
  </p:cSld>
  <p:clrMapOvr>
    <a:masterClrMapping/>
  </p:clrMapOvr>
  <p:transition spd="slow" advClick="0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/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xmlns="" val="114361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9" grpId="12"/>
      <p:bldP spid="9" grpId="13"/>
      <p:bldP spid="9" grpId="14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188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122FE-893A-4603-95DC-047BE1FA8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21048125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934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204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801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2730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268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6D1C5-4A37-4C7A-A0B4-88042BE22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0964174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ECE8F-8638-428F-AB5E-FBEEA52D4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5151641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C3C69-CB04-452E-9C23-F0186FC745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57424937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0BE68-7740-49D7-A4DC-2319B60DB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2294947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AAEC7-905F-4BE5-8984-0ED93AAD2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3093056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8999D-98FD-4533-90B6-F914A6DC8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62183180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AF990FF-CC3C-4842-B360-28525AC8BD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202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10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Administrator\Downloads\-%20Karaoke%20HD%20-%20Th&#432;&#417;ng%20L&#7855;m%20Th&#7847;y%20C&#244;%20&#416;i%20-%20Phan%20Hi&#7871;u%20Ki&#234;n%20--%20Beat%20Chu&#7849;n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Administrator\Downloads\L&#7899;p%20Ch&#250;ng%20Ta%20&#272;o&#224;n%20K&#7871;t%20-%20Nh&#7841;c%20Thi&#7871;u%20Nhi%20C&#243;%20L&#7901;i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350260" y="1685608"/>
            <a:ext cx="48793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lí</a:t>
            </a:r>
            <a:endParaRPr kumimoji="0" lang="en-US" altLang="vi-VN" sz="4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326390" y="2609216"/>
            <a:ext cx="114846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   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Tây</a:t>
            </a:r>
            <a:r>
              <a:rPr lang="en-US" alt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Nguyên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744720" y="5247323"/>
            <a:ext cx="2651760" cy="922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SGK/87</a:t>
            </a:r>
          </a:p>
        </p:txBody>
      </p:sp>
    </p:spTree>
    <p:extLst>
      <p:ext uri="{BB962C8B-B14F-4D97-AF65-F5344CB8AC3E}">
        <p14:creationId xmlns:p14="http://schemas.microsoft.com/office/powerpoint/2010/main" xmlns="" val="94929198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62000" y="5029200"/>
            <a:ext cx="11430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Trải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qua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nắng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dan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vụn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bở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đỏ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dan.</a:t>
            </a:r>
            <a:endParaRPr lang="en-US" altLang="en-US" sz="3600" b="1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228600" y="228600"/>
            <a:ext cx="1173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smtClean="0">
                <a:solidFill>
                  <a:srgbClr val="000066"/>
                </a:solidFill>
              </a:rPr>
              <a:t>* </a:t>
            </a:r>
            <a:r>
              <a:rPr lang="en-US" altLang="en-US" sz="2800" b="1" dirty="0" err="1">
                <a:solidFill>
                  <a:srgbClr val="000066"/>
                </a:solidFill>
              </a:rPr>
              <a:t>Dựa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vào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bảng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số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liệu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em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hãy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cho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biết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cây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công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nghiệp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nào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được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trồng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nhiều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nhất</a:t>
            </a:r>
            <a:r>
              <a:rPr lang="en-US" altLang="en-US" sz="2800" b="1" dirty="0">
                <a:solidFill>
                  <a:srgbClr val="000066"/>
                </a:solidFill>
              </a:rPr>
              <a:t> ở </a:t>
            </a:r>
            <a:r>
              <a:rPr lang="en-US" altLang="en-US" sz="2800" b="1" dirty="0" err="1">
                <a:solidFill>
                  <a:srgbClr val="000066"/>
                </a:solidFill>
              </a:rPr>
              <a:t>Tây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Nguyên</a:t>
            </a:r>
            <a:r>
              <a:rPr lang="en-US" altLang="en-US" sz="2800" b="1" dirty="0">
                <a:solidFill>
                  <a:srgbClr val="000066"/>
                </a:solidFill>
              </a:rPr>
              <a:t> ?</a:t>
            </a:r>
          </a:p>
        </p:txBody>
      </p: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1790700" y="54102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b="1" dirty="0" err="1">
                <a:solidFill>
                  <a:srgbClr val="006600"/>
                </a:solidFill>
              </a:rPr>
              <a:t>Cây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công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nghiệp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được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trồng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nhiều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nhất</a:t>
            </a:r>
            <a:r>
              <a:rPr lang="en-US" altLang="en-US" b="1" dirty="0">
                <a:solidFill>
                  <a:srgbClr val="006600"/>
                </a:solidFill>
              </a:rPr>
              <a:t> ở </a:t>
            </a:r>
            <a:r>
              <a:rPr lang="en-US" altLang="en-US" b="1" dirty="0" err="1">
                <a:solidFill>
                  <a:srgbClr val="006600"/>
                </a:solidFill>
              </a:rPr>
              <a:t>đây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là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</a:rPr>
              <a:t>cây</a:t>
            </a:r>
            <a:r>
              <a:rPr lang="en-US" altLang="en-US" b="1" dirty="0">
                <a:solidFill>
                  <a:srgbClr val="0066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cà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phê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smtClean="0">
                <a:solidFill>
                  <a:srgbClr val="006600"/>
                </a:solidFill>
              </a:rPr>
              <a:t>(582 </a:t>
            </a:r>
            <a:r>
              <a:rPr lang="en-US" altLang="en-US" b="1" dirty="0" err="1" smtClean="0">
                <a:solidFill>
                  <a:srgbClr val="006600"/>
                </a:solidFill>
              </a:rPr>
              <a:t>149ha</a:t>
            </a:r>
            <a:r>
              <a:rPr lang="en-US" altLang="en-US" b="1" dirty="0">
                <a:solidFill>
                  <a:srgbClr val="006600"/>
                </a:solidFill>
              </a:rPr>
              <a:t>)</a:t>
            </a:r>
          </a:p>
        </p:txBody>
      </p:sp>
      <p:graphicFrame>
        <p:nvGraphicFramePr>
          <p:cNvPr id="119821" name="Group 13"/>
          <p:cNvGraphicFramePr>
            <a:graphicFrameLocks noGrp="1"/>
          </p:cNvGraphicFramePr>
          <p:nvPr/>
        </p:nvGraphicFramePr>
        <p:xfrm>
          <a:off x="2590800" y="1524000"/>
          <a:ext cx="7010400" cy="2573338"/>
        </p:xfrm>
        <a:graphic>
          <a:graphicData uri="http://schemas.openxmlformats.org/drawingml/2006/table">
            <a:tbl>
              <a:tblPr/>
              <a:tblGrid>
                <a:gridCol w="3763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6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83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công nghiệp</a:t>
                      </a:r>
                    </a:p>
                  </a:txBody>
                  <a:tcPr marT="45748" marB="457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tích(ha)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4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 phê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su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 tiêu</a:t>
                      </a:r>
                    </a:p>
                  </a:txBody>
                  <a:tcPr marT="45748" marB="457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582 149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251 348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24 000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03" name="Text Box 16"/>
          <p:cNvSpPr txBox="1">
            <a:spLocks noChangeArrowheads="1"/>
          </p:cNvSpPr>
          <p:nvPr/>
        </p:nvSpPr>
        <p:spPr bwMode="auto">
          <a:xfrm>
            <a:off x="1524000" y="425132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Tây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         (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2018)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304800" y="381000"/>
            <a:ext cx="586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phê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74638" y="1335088"/>
            <a:ext cx="62023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phê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phù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đai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giá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trị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kinh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46038" y="2860675"/>
            <a:ext cx="61261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Ở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cà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phê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04800" y="3657600"/>
            <a:ext cx="44196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Buôn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Ma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Thuột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3318" name="Picture 4" descr="100"/>
          <p:cNvPicPr>
            <a:picLocks noChangeAspect="1" noChangeArrowheads="1"/>
          </p:cNvPicPr>
          <p:nvPr/>
        </p:nvPicPr>
        <p:blipFill>
          <a:blip r:embed="rId2">
            <a:lum bright="-24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11113"/>
            <a:ext cx="5486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1"/>
          <p:cNvSpPr>
            <a:spLocks noChangeArrowheads="1"/>
          </p:cNvSpPr>
          <p:nvPr/>
        </p:nvSpPr>
        <p:spPr bwMode="auto">
          <a:xfrm>
            <a:off x="4953000" y="1131888"/>
            <a:ext cx="363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en-US" altLang="en-US" sz="2900" b="1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4103688"/>
            <a:ext cx="1143000" cy="381000"/>
          </a:xfrm>
          <a:prstGeom prst="ellipse">
            <a:avLst/>
          </a:prstGeom>
          <a:noFill/>
          <a:ln w="57150">
            <a:solidFill>
              <a:srgbClr val="0D1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20844" grpId="0"/>
      <p:bldP spid="13316" grpId="0"/>
      <p:bldP spid="7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20171108171941hinh2-88-dl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uon-ma-thuot-minh-hien-10-23-13-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Buonmathuot_canhdep_tuong_dai_chien_thang_1920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bao-tang-ca-phe-buon-me-thu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ay-nuyen-mua-hoa-ca-phe-no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giong-ca-phe-voi-tr4-600x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lecafe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Karaoke HD - Thương Lắm Thầy Cô Ơi - Phan Hiếu Kiên -- Beat Chuẩn.mp4">
            <a:hlinkClick r:id="" action="ppaction://media"/>
          </p:cNvPr>
          <p:cNvPicPr>
            <a:picLocks noGrp="1" noRot="1" noChangeAspect="1"/>
          </p:cNvPicPr>
          <p:nvPr>
            <p:ph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ap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2672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caphedduwowc m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1200" y="1371600"/>
            <a:ext cx="345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traicaph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371600"/>
            <a:ext cx="2336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0" descr="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79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AutoShape 13"/>
          <p:cNvSpPr>
            <a:spLocks noChangeArrowheads="1"/>
          </p:cNvSpPr>
          <p:nvPr/>
        </p:nvSpPr>
        <p:spPr bwMode="auto">
          <a:xfrm>
            <a:off x="0" y="4572000"/>
            <a:ext cx="3860800" cy="15240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</a:rPr>
              <a:t>Thu hoạch </a:t>
            </a:r>
          </a:p>
          <a:p>
            <a:pPr algn="ctr" eaLnBrk="1" hangingPunct="1"/>
            <a:r>
              <a:rPr lang="en-US" altLang="en-US" sz="2400">
                <a:solidFill>
                  <a:srgbClr val="6600CC"/>
                </a:solidFill>
                <a:latin typeface="Times New Roman" pitchFamily="18" charset="0"/>
              </a:rPr>
              <a:t>và chế biến cà phê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10972800" cy="30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b="1" smtClean="0">
                <a:solidFill>
                  <a:srgbClr val="0000FF"/>
                </a:solidFill>
              </a:rPr>
              <a:t>MỘT SỐ SẢN PHẨM CỦA CÀ PHÊ</a:t>
            </a:r>
          </a:p>
        </p:txBody>
      </p:sp>
      <p:pic>
        <p:nvPicPr>
          <p:cNvPr id="20483" name="Picture 4" descr="69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28617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1249268109_ca%20phe%20den%20cao%20c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601" y="1066800"/>
            <a:ext cx="22479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dakmecoffee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5600" y="3452813"/>
            <a:ext cx="2641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NLD_152018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4400" y="914400"/>
            <a:ext cx="508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thumb_1_554_12438325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284539"/>
            <a:ext cx="50800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1600200" y="5602288"/>
            <a:ext cx="87788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6600"/>
                </a:solidFill>
                <a:cs typeface="Times New Roman" panose="02020603050405020304" pitchFamily="18" charset="0"/>
              </a:rPr>
              <a:t>Cà phê Buôn Ma Thuột thơm ngon, nổi tiếng không chỉ ở trong nước mà còn ở nước ngoài.</a:t>
            </a: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1905000" y="1143000"/>
            <a:ext cx="363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en-US" altLang="en-US" sz="2900" b="1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5720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7543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86"/>
          <a:stretch>
            <a:fillRect/>
          </a:stretch>
        </p:blipFill>
        <p:spPr bwMode="auto">
          <a:xfrm>
            <a:off x="228600" y="3352800"/>
            <a:ext cx="42672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42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56125"/>
            <a:ext cx="37338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685800" y="6248400"/>
            <a:ext cx="1219200" cy="6096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6128861472e8c0c3d030bb53df329c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0"/>
            <a:ext cx="4724400" cy="6858000"/>
          </a:xfrm>
          <a:prstGeom prst="rect">
            <a:avLst/>
          </a:prstGeom>
          <a:noFill/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4114800" y="3048000"/>
            <a:ext cx="464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 descr="chim 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77724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98925"/>
            <a:ext cx="3810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5105400" y="6248400"/>
            <a:ext cx="1981200" cy="6096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images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0"/>
            <a:ext cx="3886200" cy="3810000"/>
          </a:xfrm>
          <a:prstGeom prst="rect">
            <a:avLst/>
          </a:prstGeom>
          <a:noFill/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7620000" y="3124200"/>
            <a:ext cx="1447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19" name="Picture 3" descr="C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3000" y="3810000"/>
            <a:ext cx="3429000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7" descr="chim 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4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1242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/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4092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5105400" y="2895600"/>
            <a:ext cx="1752600" cy="5334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dem-nhap-khau-cao-c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0"/>
            <a:ext cx="4343400" cy="3657600"/>
          </a:xfrm>
          <a:prstGeom prst="rect">
            <a:avLst/>
          </a:prstGeom>
          <a:noFill/>
        </p:spPr>
      </p:pic>
      <p:pic>
        <p:nvPicPr>
          <p:cNvPr id="10244" name="Picture 4" descr="C:\pngtree-rubber-kitchen-gloves-image_224764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3657600"/>
            <a:ext cx="41148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5"/>
          <p:cNvSpPr txBox="1">
            <a:spLocks noChangeArrowheads="1"/>
          </p:cNvSpPr>
          <p:nvPr/>
        </p:nvSpPr>
        <p:spPr bwMode="auto">
          <a:xfrm>
            <a:off x="320675" y="203200"/>
            <a:ext cx="10728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nay,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143000" y="1219200"/>
            <a:ext cx="844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kéo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trầm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364" name="Text Box 16"/>
          <p:cNvSpPr txBox="1">
            <a:spLocks noChangeArrowheads="1"/>
          </p:cNvSpPr>
          <p:nvPr/>
        </p:nvSpPr>
        <p:spPr bwMode="auto">
          <a:xfrm>
            <a:off x="762000" y="2133600"/>
            <a:ext cx="10256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55613" y="2963863"/>
            <a:ext cx="110331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hút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ngầm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tưới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7200" y="4278313"/>
            <a:ext cx="10996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Khôi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hộ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6600"/>
                </a:solidFill>
                <a:cs typeface="Times New Roman" panose="02020603050405020304" pitchFamily="18" charset="0"/>
              </a:rPr>
              <a:t>suối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57200" y="4953000"/>
            <a:ext cx="109775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Khoan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giếng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ngầm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tưới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  <p:bldP spid="15364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33147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715000" cy="325755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0"/>
            <a:ext cx="5969000" cy="3429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7" name="Picture 28" descr="Đón mưa giao mùa, Tây Nguyên vẫn đang mùa hạn nặ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576638"/>
            <a:ext cx="60198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Ho T'nung Plei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206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Bảng 9"/>
          <p:cNvGraphicFramePr>
            <a:graphicFrameLocks noGrp="1"/>
          </p:cNvGraphicFramePr>
          <p:nvPr/>
        </p:nvGraphicFramePr>
        <p:xfrm>
          <a:off x="821267" y="228601"/>
          <a:ext cx="10464800" cy="59848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32400"/>
                <a:gridCol w="5232400"/>
              </a:tblGrid>
              <a:tr h="129533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8" marB="45718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8" marB="4571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8" marB="45718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8" marB="4571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1517" name="Tiêu đề 1"/>
          <p:cNvSpPr>
            <a:spLocks noGrp="1" noChangeArrowheads="1"/>
          </p:cNvSpPr>
          <p:nvPr>
            <p:ph type="title"/>
          </p:nvPr>
        </p:nvSpPr>
        <p:spPr>
          <a:xfrm>
            <a:off x="1219200" y="1295400"/>
            <a:ext cx="4241800" cy="47244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smtClean="0">
                <a:latin typeface="Times New Roman" pitchFamily="18" charset="0"/>
                <a:cs typeface="Times New Roman" pitchFamily="18" charset="0"/>
              </a:rPr>
              <a:t>Đất đỏ ba-dan tơi xốp rất thích hợp để Tây Nguyên trồng các loại cây công nghiệp lâu năm, mang lại nhiều giá trị kinh tế cao. </a:t>
            </a:r>
          </a:p>
        </p:txBody>
      </p:sp>
      <p:sp>
        <p:nvSpPr>
          <p:cNvPr id="21518" name="Tiêu đề 1"/>
          <p:cNvSpPr txBox="1">
            <a:spLocks/>
          </p:cNvSpPr>
          <p:nvPr/>
        </p:nvSpPr>
        <p:spPr bwMode="auto">
          <a:xfrm>
            <a:off x="6538384" y="1676400"/>
            <a:ext cx="474768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90000"/>
              </a:lnSpc>
            </a:pPr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Vào mùa khô, khi nắng nóng kéo dài, nhiều nơi thiếu nước trầm trọng. Vì vậy, người dân phải dung máy bơm hút nước ngầm lên để tưới cây.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.mp4">
            <a:hlinkClick r:id="" action="ppaction://media"/>
          </p:cNvPr>
          <p:cNvPicPr>
            <a:picLocks noGrp="1" noRot="1" noChangeAspect="1"/>
          </p:cNvPicPr>
          <p:nvPr>
            <p:ph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ge 087"/>
          <p:cNvPicPr>
            <a:picLocks noChangeAspect="1" noChangeArrowheads="1"/>
          </p:cNvPicPr>
          <p:nvPr/>
        </p:nvPicPr>
        <p:blipFill>
          <a:blip r:embed="rId2">
            <a:lum bright="-30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6324600" cy="4724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5715000" cy="72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*</a:t>
            </a:r>
            <a:r>
              <a:rPr lang="en-US" altLang="en-US" sz="2800" b="1" dirty="0" err="1" smtClean="0">
                <a:solidFill>
                  <a:srgbClr val="0000FF"/>
                </a:solidFill>
                <a:cs typeface="Times New Roman" pitchFamily="18" charset="0"/>
              </a:rPr>
              <a:t>Quan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thầm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SGK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2/88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: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  <a:p>
            <a:pPr marL="514350" indent="-514350" eaLnBrk="1" hangingPunct="1">
              <a:spcBef>
                <a:spcPct val="20000"/>
              </a:spcBef>
              <a:buAutoNum type="arabicPeriod"/>
            </a:pPr>
            <a:r>
              <a:rPr lang="en-US" altLang="en-US" sz="2800" b="1" dirty="0" err="1" smtClean="0"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tên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những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vật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nuôi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chính</a:t>
            </a:r>
            <a:r>
              <a:rPr lang="en-US" altLang="en-US" sz="2800" b="1" dirty="0">
                <a:cs typeface="Times New Roman" pitchFamily="18" charset="0"/>
              </a:rPr>
              <a:t> ở </a:t>
            </a:r>
            <a:r>
              <a:rPr lang="en-US" altLang="en-US" sz="2800" b="1" dirty="0" err="1">
                <a:cs typeface="Times New Roman" pitchFamily="18" charset="0"/>
              </a:rPr>
              <a:t>Tây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Nguyên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smtClean="0">
                <a:cs typeface="Times New Roman" pitchFamily="18" charset="0"/>
              </a:rPr>
              <a:t>?</a:t>
            </a:r>
          </a:p>
          <a:p>
            <a:pPr marL="514350" indent="-514350" eaLnBrk="1" hangingPunct="1">
              <a:spcBef>
                <a:spcPct val="20000"/>
              </a:spcBef>
            </a:pPr>
            <a:r>
              <a:rPr lang="en-US" altLang="en-US" sz="2800" b="1" dirty="0" smtClean="0"/>
              <a:t>2. </a:t>
            </a:r>
            <a:r>
              <a:rPr lang="en-US" altLang="en-US" sz="2800" b="1" dirty="0" err="1" smtClean="0"/>
              <a:t>Tây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Nguyên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có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những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thuận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lợi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nào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để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phát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triển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chăn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nuôi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trâu</a:t>
            </a:r>
            <a:r>
              <a:rPr lang="en-US" altLang="en-US" sz="2800" b="1" dirty="0" smtClean="0"/>
              <a:t>, </a:t>
            </a:r>
            <a:r>
              <a:rPr lang="en-US" altLang="en-US" sz="2800" b="1" dirty="0" err="1" smtClean="0"/>
              <a:t>bò</a:t>
            </a:r>
            <a:r>
              <a:rPr lang="en-US" altLang="en-US" sz="2800" b="1" dirty="0" smtClean="0"/>
              <a:t> ? </a:t>
            </a:r>
            <a:endParaRPr lang="en-US" altLang="en-US" sz="2800" b="1" dirty="0" smtClean="0">
              <a:cs typeface="Times New Roman" pitchFamily="18" charset="0"/>
            </a:endParaRPr>
          </a:p>
          <a:p>
            <a:pPr marL="514350" indent="-514350" eaLnBrk="1" hangingPunct="1">
              <a:spcBef>
                <a:spcPct val="20000"/>
              </a:spcBef>
            </a:pPr>
            <a:r>
              <a:rPr lang="en-US" altLang="en-US" sz="2800" b="1" dirty="0" smtClean="0">
                <a:cs typeface="Times New Roman" pitchFamily="18" charset="0"/>
              </a:rPr>
              <a:t>3. </a:t>
            </a:r>
            <a:r>
              <a:rPr lang="en-US" altLang="en-US" sz="2800" b="1" dirty="0" err="1" smtClean="0">
                <a:cs typeface="Times New Roman" pitchFamily="18" charset="0"/>
              </a:rPr>
              <a:t>Dựa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bảng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liệu</a:t>
            </a:r>
            <a:r>
              <a:rPr lang="en-US" altLang="en-US" sz="2800" b="1" dirty="0" smtClean="0"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cs typeface="Times New Roman" pitchFamily="18" charset="0"/>
              </a:rPr>
              <a:t>em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hãy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cho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biết</a:t>
            </a:r>
            <a:r>
              <a:rPr lang="en-US" altLang="en-US" sz="2800" b="1" dirty="0" smtClean="0">
                <a:cs typeface="Times New Roman" pitchFamily="18" charset="0"/>
              </a:rPr>
              <a:t> con </a:t>
            </a:r>
            <a:r>
              <a:rPr lang="en-US" altLang="en-US" sz="2800" b="1" dirty="0" err="1" smtClean="0">
                <a:cs typeface="Times New Roman" pitchFamily="18" charset="0"/>
              </a:rPr>
              <a:t>vật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nuôi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nhiều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hơn</a:t>
            </a:r>
            <a:r>
              <a:rPr lang="en-US" altLang="en-US" sz="2800" b="1" dirty="0" smtClean="0">
                <a:cs typeface="Times New Roman" pitchFamily="18" charset="0"/>
              </a:rPr>
              <a:t> ở </a:t>
            </a:r>
            <a:r>
              <a:rPr lang="en-US" altLang="en-US" sz="2800" b="1" dirty="0" err="1" smtClean="0">
                <a:cs typeface="Times New Roman" pitchFamily="18" charset="0"/>
              </a:rPr>
              <a:t>Tây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Nguyên</a:t>
            </a:r>
            <a:r>
              <a:rPr lang="en-US" altLang="en-US" sz="2800" b="1" dirty="0" smtClean="0">
                <a:cs typeface="Times New Roman" pitchFamily="18" charset="0"/>
              </a:rPr>
              <a:t>?</a:t>
            </a:r>
          </a:p>
          <a:p>
            <a:pPr marL="514350" indent="-514350" eaLnBrk="1" hangingPunct="1">
              <a:spcBef>
                <a:spcPct val="20000"/>
              </a:spcBef>
            </a:pPr>
            <a:r>
              <a:rPr lang="en-US" altLang="en-US" sz="2800" b="1" dirty="0" smtClean="0">
                <a:cs typeface="Times New Roman" pitchFamily="18" charset="0"/>
              </a:rPr>
              <a:t>4. Ở </a:t>
            </a:r>
            <a:r>
              <a:rPr lang="en-US" altLang="en-US" sz="2800" b="1" dirty="0" err="1" smtClean="0">
                <a:cs typeface="Times New Roman" pitchFamily="18" charset="0"/>
              </a:rPr>
              <a:t>Tây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Nguyên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voi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nuôi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để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làm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gì</a:t>
            </a:r>
            <a:r>
              <a:rPr lang="en-US" altLang="en-US" sz="2800" b="1" dirty="0" smtClean="0">
                <a:cs typeface="Times New Roman" pitchFamily="18" charset="0"/>
              </a:rPr>
              <a:t>?</a:t>
            </a:r>
          </a:p>
          <a:p>
            <a:pPr marL="514350" indent="-514350" eaLnBrk="1" hangingPunct="1">
              <a:spcBef>
                <a:spcPct val="20000"/>
              </a:spcBef>
            </a:pPr>
            <a:endParaRPr lang="en-US" altLang="en-US" sz="2800" b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b="1" dirty="0">
              <a:solidFill>
                <a:srgbClr val="000066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Group 3"/>
          <p:cNvGraphicFramePr>
            <a:graphicFrameLocks noGrp="1"/>
          </p:cNvGraphicFramePr>
          <p:nvPr/>
        </p:nvGraphicFramePr>
        <p:xfrm>
          <a:off x="6248400" y="4761972"/>
          <a:ext cx="5257800" cy="1638828"/>
        </p:xfrm>
        <a:graphic>
          <a:graphicData uri="http://schemas.openxmlformats.org/drawingml/2006/table">
            <a:tbl>
              <a:tblPr/>
              <a:tblGrid>
                <a:gridCol w="20527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50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8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nuôi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(con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16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862 116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162800" y="6334780"/>
            <a:ext cx="3029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2017)</a:t>
            </a:r>
            <a:endParaRPr lang="en-US" alt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1SO39WZJ2K_du%20lich%20v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487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23_12_2008_10h51_nuoi-tr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6319838"/>
            <a:ext cx="838200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77400" y="2357438"/>
            <a:ext cx="990600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48800" y="6324600"/>
            <a:ext cx="1143000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3"/>
          <p:cNvGraphicFramePr>
            <a:graphicFrameLocks noGrp="1"/>
          </p:cNvGraphicFramePr>
          <p:nvPr/>
        </p:nvGraphicFramePr>
        <p:xfrm>
          <a:off x="2438400" y="457200"/>
          <a:ext cx="6172200" cy="3124200"/>
        </p:xfrm>
        <a:graphic>
          <a:graphicData uri="http://schemas.openxmlformats.org/drawingml/2006/table">
            <a:tbl>
              <a:tblPr/>
              <a:tblGrid>
                <a:gridCol w="24098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62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67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nuôi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(con)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74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862 116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</a:t>
                      </a: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05" name="Rectangle 4"/>
          <p:cNvSpPr>
            <a:spLocks noChangeArrowheads="1"/>
          </p:cNvSpPr>
          <p:nvPr/>
        </p:nvSpPr>
        <p:spPr bwMode="auto">
          <a:xfrm>
            <a:off x="4114800" y="3810000"/>
            <a:ext cx="3029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2017)</a:t>
            </a:r>
            <a:endParaRPr lang="en-US" alt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447800" y="48768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cs typeface="Arial" panose="020B0604020202020204" pitchFamily="34" charset="0"/>
              </a:rPr>
              <a:t>Bò là con vật nuôi nhiều nhất ở Tây Nguyên.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0"/>
          <p:cNvSpPr txBox="1">
            <a:spLocks noChangeArrowheads="1"/>
          </p:cNvSpPr>
          <p:nvPr/>
        </p:nvSpPr>
        <p:spPr bwMode="auto">
          <a:xfrm>
            <a:off x="2209800" y="50165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Arial" panose="020B0604020202020204" pitchFamily="34" charset="0"/>
            </a:endParaRPr>
          </a:p>
        </p:txBody>
      </p:sp>
      <p:pic>
        <p:nvPicPr>
          <p:cNvPr id="41987" name="Picture 21" descr="trâu b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304800"/>
            <a:ext cx="3200400" cy="2457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1988" name="Picture 22" descr="bo s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21038"/>
            <a:ext cx="3086100" cy="27225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1990" name="Picture 28" descr="đàn trâu b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04800"/>
            <a:ext cx="3086100" cy="2457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1510" name="Rectangle 30"/>
          <p:cNvSpPr>
            <a:spLocks noChangeArrowheads="1"/>
          </p:cNvSpPr>
          <p:nvPr/>
        </p:nvSpPr>
        <p:spPr bwMode="auto">
          <a:xfrm flipH="1">
            <a:off x="12801600" y="41910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00CC"/>
                </a:solidFill>
              </a:rPr>
              <a:t> 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5700" y="3221038"/>
            <a:ext cx="3200400" cy="272256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2800" y="817563"/>
            <a:ext cx="4862513" cy="383063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075488" y="4724400"/>
            <a:ext cx="5116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Tây Nguyên có những đồng cỏ xanh tốt, thuận lợi để phát triển chăn nuôi trâu, bò.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350838" y="0"/>
            <a:ext cx="118411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Ngoài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bò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nói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đến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Tây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Nguyên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thì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nghĩ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ngay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đến</a:t>
            </a:r>
            <a:r>
              <a:rPr lang="en-US" altLang="en-US" dirty="0">
                <a:solidFill>
                  <a:srgbClr val="FF0000"/>
                </a:solidFill>
              </a:rPr>
              <a:t> con </a:t>
            </a:r>
            <a:r>
              <a:rPr lang="en-US" altLang="en-US" dirty="0" err="1">
                <a:solidFill>
                  <a:srgbClr val="FF0000"/>
                </a:solidFill>
              </a:rPr>
              <a:t>voi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1" y="4495800"/>
            <a:ext cx="4679950" cy="23114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1" y="762001"/>
            <a:ext cx="4527550" cy="28194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468813"/>
            <a:ext cx="4572000" cy="23891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1295400" y="3703637"/>
            <a:ext cx="98298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Nuôi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thuần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dưỡng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voi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nghề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truyền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thống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. </a:t>
            </a:r>
          </a:p>
          <a:p>
            <a:pPr algn="ctr" eaLnBrk="1" hangingPunct="1"/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Ở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voi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nuôi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chuyên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chở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hàng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hoá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phục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vụ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 du </a:t>
            </a:r>
            <a:r>
              <a:rPr lang="en-US" altLang="en-US" sz="2200" b="1" dirty="0" err="1">
                <a:solidFill>
                  <a:srgbClr val="0D12E9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2200" b="1" dirty="0">
                <a:solidFill>
                  <a:srgbClr val="0D12E9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0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838200"/>
            <a:ext cx="480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images1191401_thuc_trang_giet_voi_lay_nga_phunutoday.vn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6191250" cy="3352800"/>
          </a:xfrm>
          <a:prstGeom prst="rect">
            <a:avLst/>
          </a:prstGeom>
          <a:noFill/>
        </p:spPr>
      </p:pic>
      <p:pic>
        <p:nvPicPr>
          <p:cNvPr id="11267" name="Picture 3" descr="C:\nga-voi-1426594962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0"/>
            <a:ext cx="5867400" cy="3276600"/>
          </a:xfrm>
          <a:prstGeom prst="rect">
            <a:avLst/>
          </a:prstGeom>
          <a:noFill/>
        </p:spPr>
      </p:pic>
      <p:pic>
        <p:nvPicPr>
          <p:cNvPr id="11268" name="Picture 4" descr="C:\voi_23df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6172200" cy="3171825"/>
          </a:xfrm>
          <a:prstGeom prst="rect">
            <a:avLst/>
          </a:prstGeom>
          <a:noFill/>
        </p:spPr>
      </p:pic>
      <p:pic>
        <p:nvPicPr>
          <p:cNvPr id="11269" name="Picture 5" descr="C:\chiem-nguong-nhung-bo-nga-voi-khung-nhat-viet-nam-Hinh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1" y="3429000"/>
            <a:ext cx="5867400" cy="32194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anh_Thuan03b"/>
          <p:cNvPicPr>
            <a:picLocks noChangeAspect="1" noChangeArrowheads="1"/>
          </p:cNvPicPr>
          <p:nvPr/>
        </p:nvPicPr>
        <p:blipFill>
          <a:blip r:embed="rId3"/>
          <a:srcRect t="5724" r="1483"/>
          <a:stretch>
            <a:fillRect/>
          </a:stretch>
        </p:blipFill>
        <p:spPr bwMode="auto">
          <a:xfrm>
            <a:off x="0" y="3276600"/>
            <a:ext cx="5892800" cy="3581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19" name="Picture 3" descr="1691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4400" y="3276600"/>
            <a:ext cx="619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eforestation1_4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0"/>
            <a:ext cx="629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5892800" cy="3200400"/>
          </a:xfrm>
          <a:prstGeom prst="rect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PHÁ RỪNG</a:t>
            </a:r>
          </a:p>
        </p:txBody>
      </p:sp>
      <p:sp>
        <p:nvSpPr>
          <p:cNvPr id="103430" name="AutoShape 6"/>
          <p:cNvSpPr>
            <a:spLocks noChangeArrowheads="1"/>
          </p:cNvSpPr>
          <p:nvPr/>
        </p:nvSpPr>
        <p:spPr bwMode="auto">
          <a:xfrm>
            <a:off x="1320800" y="152400"/>
            <a:ext cx="29464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 </a:t>
            </a:r>
          </a:p>
          <a:p>
            <a:pPr algn="ctr" eaLnBrk="1" hangingPunct="1"/>
            <a:r>
              <a:rPr lang="en-US" altLang="en-U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 CẢNH GÌ ?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u-lut-mien-tr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u2_1626769570_91def6a5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0" y="0"/>
            <a:ext cx="650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dedie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5486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Mưa lũ ở Tây Nguyên: Núi biến thành sông | Đô thị | P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9600" y="3590926"/>
            <a:ext cx="65024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/>
          <p:cNvGraphicFramePr/>
          <p:nvPr/>
        </p:nvGraphicFramePr>
        <p:xfrm>
          <a:off x="304800" y="190500"/>
          <a:ext cx="11582400" cy="643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5" name="Hộp Văn bản 2"/>
          <p:cNvSpPr txBox="1">
            <a:spLocks noChangeArrowheads="1"/>
          </p:cNvSpPr>
          <p:nvPr/>
        </p:nvSpPr>
        <p:spPr bwMode="auto">
          <a:xfrm>
            <a:off x="1219200" y="4079876"/>
            <a:ext cx="3556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phê,hồ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badan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6" name="Hộp Văn bản 5"/>
          <p:cNvSpPr txBox="1">
            <a:spLocks noChangeArrowheads="1"/>
          </p:cNvSpPr>
          <p:nvPr/>
        </p:nvSpPr>
        <p:spPr bwMode="auto">
          <a:xfrm>
            <a:off x="6248400" y="4343400"/>
            <a:ext cx="4927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304800" y="1600200"/>
            <a:ext cx="11544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 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Trên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cao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nguyên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ở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Tây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Nguyên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những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vùng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đất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ba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dan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lớn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khai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thác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để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trồng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cây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nghiệp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lâu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như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cà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phê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cao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su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hồ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tiêu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chè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nhiều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đồng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cỏ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thuận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lợi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cho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việc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chăn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nuôi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trâu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D12E9"/>
                </a:solidFill>
                <a:cs typeface="Times New Roman" pitchFamily="18" charset="0"/>
              </a:rPr>
              <a:t>bò</a:t>
            </a:r>
            <a:r>
              <a:rPr lang="en-US" altLang="en-US" sz="3600" b="1" dirty="0">
                <a:solidFill>
                  <a:srgbClr val="0D12E9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4419600" y="457200"/>
            <a:ext cx="320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  <a:cs typeface="Times New Roman" pitchFamily="18" charset="0"/>
              </a:rPr>
              <a:t>Ghi</a:t>
            </a:r>
            <a:r>
              <a:rPr lang="en-US" altLang="en-US" sz="36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cs typeface="Times New Roman" pitchFamily="18" charset="0"/>
              </a:rPr>
              <a:t>nhớ</a:t>
            </a:r>
            <a:endParaRPr lang="en-US" altLang="en-US" u="sng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ge 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ge 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9916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9677400" y="457200"/>
            <a:ext cx="1676400" cy="914400"/>
            <a:chOff x="2032986" y="311477"/>
            <a:chExt cx="3579957" cy="1874820"/>
          </a:xfrm>
        </p:grpSpPr>
        <p:sp>
          <p:nvSpPr>
            <p:cNvPr id="4" name="Rounded Rectangle 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4114800" y="1066800"/>
            <a:ext cx="5410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4191000" y="1524000"/>
            <a:ext cx="541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953000" y="3581400"/>
            <a:ext cx="464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9677400" y="1752600"/>
            <a:ext cx="1676400" cy="914400"/>
            <a:chOff x="2032986" y="311477"/>
            <a:chExt cx="3579957" cy="1874820"/>
          </a:xfrm>
        </p:grpSpPr>
        <p:sp>
          <p:nvSpPr>
            <p:cNvPr id="21" name="Rounded Rectangle 20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677400" y="3124200"/>
            <a:ext cx="1676400" cy="914400"/>
            <a:chOff x="2032986" y="311477"/>
            <a:chExt cx="3579957" cy="1874820"/>
          </a:xfrm>
        </p:grpSpPr>
        <p:sp>
          <p:nvSpPr>
            <p:cNvPr id="24" name="Rounded Rectangle 2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1200" y="4495800"/>
            <a:ext cx="1676400" cy="914400"/>
            <a:chOff x="2032986" y="311477"/>
            <a:chExt cx="3579957" cy="1874820"/>
          </a:xfrm>
        </p:grpSpPr>
        <p:sp>
          <p:nvSpPr>
            <p:cNvPr id="27" name="Rounded Rectangle 26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3886200" y="5105400"/>
            <a:ext cx="5562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/>
          <p:cNvSpPr/>
          <p:nvPr/>
        </p:nvSpPr>
        <p:spPr>
          <a:xfrm>
            <a:off x="1143000" y="2362200"/>
            <a:ext cx="1752600" cy="5334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10"/>
          <p:cNvSpPr/>
          <p:nvPr/>
        </p:nvSpPr>
        <p:spPr>
          <a:xfrm>
            <a:off x="10210800" y="2362200"/>
            <a:ext cx="1981200" cy="6096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6248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10"/>
          <p:cNvSpPr/>
          <p:nvPr/>
        </p:nvSpPr>
        <p:spPr>
          <a:xfrm>
            <a:off x="4343400" y="6248400"/>
            <a:ext cx="1981200" cy="6096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52801"/>
            <a:ext cx="57150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18"/>
          <p:cNvSpPr/>
          <p:nvPr/>
        </p:nvSpPr>
        <p:spPr>
          <a:xfrm>
            <a:off x="10515600" y="6172200"/>
            <a:ext cx="1219200" cy="685800"/>
          </a:xfrm>
          <a:prstGeom prst="roundRect">
            <a:avLst/>
          </a:prstGeom>
          <a:solidFill>
            <a:srgbClr val="B7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ge 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5029200" y="304800"/>
            <a:ext cx="1676400" cy="914400"/>
            <a:chOff x="2032986" y="311477"/>
            <a:chExt cx="3579957" cy="1874820"/>
          </a:xfrm>
        </p:grpSpPr>
        <p:sp>
          <p:nvSpPr>
            <p:cNvPr id="4" name="Rounded Rectangle 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2057400" y="1219200"/>
            <a:ext cx="2895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286000" y="15240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514600" y="3581400"/>
            <a:ext cx="228600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5029200" y="1524000"/>
            <a:ext cx="1676400" cy="914400"/>
            <a:chOff x="2032986" y="311477"/>
            <a:chExt cx="3579957" cy="1874820"/>
          </a:xfrm>
        </p:grpSpPr>
        <p:sp>
          <p:nvSpPr>
            <p:cNvPr id="21" name="Rounded Rectangle 20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2"/>
          <p:cNvGrpSpPr/>
          <p:nvPr/>
        </p:nvGrpSpPr>
        <p:grpSpPr>
          <a:xfrm>
            <a:off x="4876800" y="3124200"/>
            <a:ext cx="1676400" cy="914400"/>
            <a:chOff x="2032986" y="311477"/>
            <a:chExt cx="3579957" cy="1874820"/>
          </a:xfrm>
        </p:grpSpPr>
        <p:sp>
          <p:nvSpPr>
            <p:cNvPr id="24" name="Rounded Rectangle 2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124505" y="402997"/>
              <a:ext cx="3162987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5029200" y="4876800"/>
            <a:ext cx="1676400" cy="914400"/>
            <a:chOff x="2032986" y="311477"/>
            <a:chExt cx="3579957" cy="1874820"/>
          </a:xfrm>
        </p:grpSpPr>
        <p:sp>
          <p:nvSpPr>
            <p:cNvPr id="27" name="Rounded Rectangle 26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2057400" y="5257800"/>
            <a:ext cx="2819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62800" y="304800"/>
            <a:ext cx="4637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</a:rPr>
              <a:t>Chúng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thuộc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58000" y="1143000"/>
            <a:ext cx="5546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lâu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73850" y="2286000"/>
            <a:ext cx="55181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/>
              <a:t>Cây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nghiệp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lâu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năm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trồng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lần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sinh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trưởng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hoạch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năm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sản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phẩm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dùng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nguyên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liệu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sản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xuất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nghiệp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hoặc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phải</a:t>
            </a:r>
            <a:r>
              <a:rPr lang="en-US" altLang="en-US" sz="2800" b="1" dirty="0"/>
              <a:t> qua </a:t>
            </a:r>
            <a:r>
              <a:rPr lang="en-US" altLang="en-US" sz="2800" b="1" dirty="0" err="1"/>
              <a:t>chế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biến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mới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sử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dụng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cao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su</a:t>
            </a:r>
            <a:r>
              <a:rPr lang="en-US" altLang="en-US" sz="2800" b="1" dirty="0"/>
              <a:t>, ca </a:t>
            </a:r>
            <a:r>
              <a:rPr lang="en-US" altLang="en-US" sz="2800" b="1" dirty="0" err="1"/>
              <a:t>cao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cà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phê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chè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điều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hồ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tiêu</a:t>
            </a:r>
            <a:r>
              <a:rPr lang="en-US" altLang="en-US" sz="2800" b="1" dirty="0"/>
              <a:t>. </a:t>
            </a:r>
          </a:p>
        </p:txBody>
      </p:sp>
    </p:spTree>
  </p:cSld>
  <p:clrMapOvr>
    <a:masterClrMapping/>
  </p:clrMapOvr>
  <p:transition advClick="0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ge 0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5029200" y="304800"/>
            <a:ext cx="1676400" cy="914400"/>
            <a:chOff x="2032986" y="311477"/>
            <a:chExt cx="3579957" cy="1874820"/>
          </a:xfrm>
        </p:grpSpPr>
        <p:sp>
          <p:nvSpPr>
            <p:cNvPr id="4" name="Rounded Rectangle 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2057400" y="1219200"/>
            <a:ext cx="2895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2286000" y="15240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514600" y="3581400"/>
            <a:ext cx="228600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5029200" y="1524000"/>
            <a:ext cx="1676400" cy="914400"/>
            <a:chOff x="2032986" y="311477"/>
            <a:chExt cx="3579957" cy="1874820"/>
          </a:xfrm>
        </p:grpSpPr>
        <p:sp>
          <p:nvSpPr>
            <p:cNvPr id="21" name="Rounded Rectangle 20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2"/>
          <p:cNvGrpSpPr/>
          <p:nvPr/>
        </p:nvGrpSpPr>
        <p:grpSpPr>
          <a:xfrm>
            <a:off x="4876800" y="3124200"/>
            <a:ext cx="1676400" cy="914400"/>
            <a:chOff x="2032986" y="311477"/>
            <a:chExt cx="3579957" cy="1874820"/>
          </a:xfrm>
        </p:grpSpPr>
        <p:sp>
          <p:nvSpPr>
            <p:cNvPr id="24" name="Rounded Rectangle 23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124505" y="402997"/>
              <a:ext cx="3162987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5029200" y="4876800"/>
            <a:ext cx="1676400" cy="914400"/>
            <a:chOff x="2032986" y="311477"/>
            <a:chExt cx="3579957" cy="1874820"/>
          </a:xfrm>
        </p:grpSpPr>
        <p:sp>
          <p:nvSpPr>
            <p:cNvPr id="27" name="Rounded Rectangle 26"/>
            <p:cNvSpPr/>
            <p:nvPr/>
          </p:nvSpPr>
          <p:spPr>
            <a:xfrm>
              <a:off x="2032986" y="311477"/>
              <a:ext cx="3579957" cy="1874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124505" y="402997"/>
              <a:ext cx="3000262" cy="1691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2057400" y="5257800"/>
            <a:ext cx="2819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934200" y="381000"/>
            <a:ext cx="525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934200" y="1447800"/>
            <a:ext cx="5181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trồng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dan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tơi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xốp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ransition advClick="0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0960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opy (2) of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100" y="76200"/>
            <a:ext cx="6057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opy (3) of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60960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172200" y="3524250"/>
            <a:ext cx="58674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Xưa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kia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lửa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phun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trào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 (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nham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nguội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dần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cứng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dan</a:t>
            </a:r>
            <a:r>
              <a:rPr lang="en-US" altLang="en-US" sz="28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2949</TotalTime>
  <Words>808</Words>
  <Application>Microsoft Office PowerPoint</Application>
  <PresentationFormat>Custom</PresentationFormat>
  <Paragraphs>100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 Design</vt:lpstr>
      <vt:lpstr>Office 主题</vt:lpstr>
      <vt:lpstr>1_Office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MỘT SỐ SẢN PHẨM CỦA CÀ PHÊ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 Đất đỏ ba-dan tơi xốp rất thích hợp để Tây Nguyên trồng các loại cây công nghiệp lâu năm, mang lại nhiều giá trị kinh tế cao. 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Mobile: 0935680246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Nhu Bien</dc:creator>
  <cp:lastModifiedBy>Admin</cp:lastModifiedBy>
  <cp:revision>301</cp:revision>
  <cp:lastPrinted>1601-01-01T00:00:00Z</cp:lastPrinted>
  <dcterms:created xsi:type="dcterms:W3CDTF">2011-09-13T12:23:48Z</dcterms:created>
  <dcterms:modified xsi:type="dcterms:W3CDTF">2022-11-21T08:45:40Z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