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47" r:id="rId2"/>
    <p:sldId id="348" r:id="rId3"/>
    <p:sldId id="296" r:id="rId4"/>
    <p:sldId id="299" r:id="rId5"/>
    <p:sldId id="301" r:id="rId6"/>
    <p:sldId id="303" r:id="rId7"/>
    <p:sldId id="305" r:id="rId8"/>
    <p:sldId id="307" r:id="rId9"/>
    <p:sldId id="309" r:id="rId10"/>
    <p:sldId id="350" r:id="rId11"/>
    <p:sldId id="349" r:id="rId12"/>
    <p:sldId id="314" r:id="rId13"/>
    <p:sldId id="329" r:id="rId14"/>
    <p:sldId id="351" r:id="rId15"/>
    <p:sldId id="316" r:id="rId16"/>
    <p:sldId id="352" r:id="rId17"/>
    <p:sldId id="318" r:id="rId18"/>
    <p:sldId id="319" r:id="rId19"/>
    <p:sldId id="353" r:id="rId20"/>
    <p:sldId id="320" r:id="rId21"/>
    <p:sldId id="32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912" autoAdjust="0"/>
    <p:restoredTop sz="94660"/>
  </p:normalViewPr>
  <p:slideViewPr>
    <p:cSldViewPr>
      <p:cViewPr varScale="1">
        <p:scale>
          <a:sx n="68" d="100"/>
          <a:sy n="68" d="100"/>
        </p:scale>
        <p:origin x="-74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3A5C77-D74A-4C44-9B2F-CAF597F8FD08}" type="datetimeFigureOut">
              <a:rPr lang="en-US" smtClean="0"/>
              <a:pPr/>
              <a:t>6/13/2023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C66FD4-B345-49FE-82E5-7A4E892BC8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96516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66FD4-B345-49FE-82E5-7A4E892BC837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C06920B-E5B9-4C07-BD40-5AF196F24B6A}" type="slidenum">
              <a:rPr lang="vi-VN" smtClean="0">
                <a:cs typeface="Arial" charset="0"/>
              </a:rPr>
              <a:pPr/>
              <a:t>15</a:t>
            </a:fld>
            <a:endParaRPr lang="vi-VN"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08195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E5B3E-D73E-499A-A02B-E4BCAC6D96C2}" type="datetimeFigureOut">
              <a:rPr lang="en-US" smtClean="0"/>
              <a:pPr/>
              <a:t>6/13/2023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4BA22-EBB8-4DF8-8621-EA05BF06B0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33258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E5B3E-D73E-499A-A02B-E4BCAC6D96C2}" type="datetimeFigureOut">
              <a:rPr lang="en-US" smtClean="0"/>
              <a:pPr/>
              <a:t>6/13/2023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4BA22-EBB8-4DF8-8621-EA05BF06B0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98181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E5B3E-D73E-499A-A02B-E4BCAC6D96C2}" type="datetimeFigureOut">
              <a:rPr lang="en-US" smtClean="0"/>
              <a:pPr/>
              <a:t>6/13/2023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4BA22-EBB8-4DF8-8621-EA05BF06B0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29559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E5B3E-D73E-499A-A02B-E4BCAC6D96C2}" type="datetimeFigureOut">
              <a:rPr lang="en-US" smtClean="0"/>
              <a:pPr/>
              <a:t>6/13/2023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4BA22-EBB8-4DF8-8621-EA05BF06B0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89473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E5B3E-D73E-499A-A02B-E4BCAC6D96C2}" type="datetimeFigureOut">
              <a:rPr lang="en-US" smtClean="0"/>
              <a:pPr/>
              <a:t>6/13/2023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4BA22-EBB8-4DF8-8621-EA05BF06B0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57387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E5B3E-D73E-499A-A02B-E4BCAC6D96C2}" type="datetimeFigureOut">
              <a:rPr lang="en-US" smtClean="0"/>
              <a:pPr/>
              <a:t>6/13/2023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4BA22-EBB8-4DF8-8621-EA05BF06B0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17275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E5B3E-D73E-499A-A02B-E4BCAC6D96C2}" type="datetimeFigureOut">
              <a:rPr lang="en-US" smtClean="0"/>
              <a:pPr/>
              <a:t>6/13/2023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4BA22-EBB8-4DF8-8621-EA05BF06B0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47837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E5B3E-D73E-499A-A02B-E4BCAC6D96C2}" type="datetimeFigureOut">
              <a:rPr lang="en-US" smtClean="0"/>
              <a:pPr/>
              <a:t>6/13/2023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4BA22-EBB8-4DF8-8621-EA05BF06B0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31181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E5B3E-D73E-499A-A02B-E4BCAC6D96C2}" type="datetimeFigureOut">
              <a:rPr lang="en-US" smtClean="0"/>
              <a:pPr/>
              <a:t>6/13/2023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4BA22-EBB8-4DF8-8621-EA05BF06B0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55072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E5B3E-D73E-499A-A02B-E4BCAC6D96C2}" type="datetimeFigureOut">
              <a:rPr lang="en-US" smtClean="0"/>
              <a:pPr/>
              <a:t>6/13/2023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4BA22-EBB8-4DF8-8621-EA05BF06B0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0219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E5B3E-D73E-499A-A02B-E4BCAC6D96C2}" type="datetimeFigureOut">
              <a:rPr lang="en-US" smtClean="0"/>
              <a:pPr/>
              <a:t>6/13/2023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4BA22-EBB8-4DF8-8621-EA05BF06B0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20333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E5B3E-D73E-499A-A02B-E4BCAC6D96C2}" type="datetimeFigureOut">
              <a:rPr lang="en-US" smtClean="0"/>
              <a:pPr/>
              <a:t>6/13/2023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84BA22-EBB8-4DF8-8621-EA05BF06B0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79914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609600" y="914400"/>
            <a:ext cx="11247040" cy="2123658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440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  </a:t>
            </a:r>
            <a:r>
              <a:rPr lang="en-US" sz="4400" dirty="0" err="1">
                <a:ln w="11430"/>
                <a:latin typeface="Times New Roman"/>
              </a:rPr>
              <a:t>Tôi</a:t>
            </a:r>
            <a:r>
              <a:rPr lang="en-US" sz="4400" dirty="0">
                <a:ln w="11430"/>
                <a:latin typeface="Times New Roman"/>
              </a:rPr>
              <a:t> có </a:t>
            </a:r>
            <a:r>
              <a:rPr lang="en-US" sz="4400" dirty="0" err="1">
                <a:ln w="11430"/>
                <a:latin typeface="Times New Roman"/>
              </a:rPr>
              <a:t>cảm</a:t>
            </a:r>
            <a:r>
              <a:rPr lang="en-US" sz="4400" dirty="0">
                <a:ln w="11430"/>
                <a:latin typeface="Times New Roman"/>
              </a:rPr>
              <a:t> </a:t>
            </a:r>
            <a:r>
              <a:rPr lang="en-US" sz="4400" dirty="0" err="1">
                <a:ln w="11430"/>
                <a:latin typeface="Times New Roman"/>
              </a:rPr>
              <a:t>giác</a:t>
            </a:r>
            <a:r>
              <a:rPr lang="en-US" sz="4400" dirty="0">
                <a:ln w="11430"/>
                <a:latin typeface="Times New Roman"/>
              </a:rPr>
              <a:t> / </a:t>
            </a:r>
            <a:r>
              <a:rPr lang="en-US" sz="4400" dirty="0" err="1">
                <a:ln w="11430"/>
                <a:latin typeface="Times New Roman"/>
              </a:rPr>
              <a:t>mình</a:t>
            </a:r>
            <a:r>
              <a:rPr lang="en-US" sz="4400" dirty="0">
                <a:ln w="11430"/>
                <a:latin typeface="Times New Roman"/>
              </a:rPr>
              <a:t> là </a:t>
            </a:r>
            <a:r>
              <a:rPr lang="en-US" sz="4400" dirty="0" err="1">
                <a:ln w="11430"/>
                <a:latin typeface="Times New Roman"/>
              </a:rPr>
              <a:t>một</a:t>
            </a:r>
            <a:r>
              <a:rPr lang="en-US" sz="4400" dirty="0">
                <a:ln w="11430"/>
                <a:latin typeface="Times New Roman"/>
              </a:rPr>
              <a:t> </a:t>
            </a:r>
            <a:r>
              <a:rPr lang="en-US" sz="4400" dirty="0" err="1">
                <a:ln w="11430"/>
                <a:latin typeface="Times New Roman"/>
              </a:rPr>
              <a:t>người</a:t>
            </a:r>
            <a:r>
              <a:rPr lang="en-US" sz="4400" dirty="0">
                <a:ln w="11430"/>
                <a:latin typeface="Times New Roman"/>
              </a:rPr>
              <a:t> </a:t>
            </a:r>
            <a:r>
              <a:rPr lang="en-US" sz="4400" dirty="0" err="1">
                <a:ln w="11430"/>
                <a:latin typeface="Times New Roman"/>
              </a:rPr>
              <a:t>khổng</a:t>
            </a:r>
            <a:r>
              <a:rPr lang="en-US" sz="4400" dirty="0">
                <a:ln w="11430"/>
                <a:latin typeface="Times New Roman"/>
              </a:rPr>
              <a:t> </a:t>
            </a:r>
            <a:r>
              <a:rPr lang="en-US" sz="4400" dirty="0" err="1">
                <a:ln w="11430"/>
                <a:latin typeface="Times New Roman"/>
              </a:rPr>
              <a:t>lô</a:t>
            </a:r>
            <a:r>
              <a:rPr lang="en-US" sz="4400" dirty="0">
                <a:ln w="11430"/>
                <a:latin typeface="Times New Roman"/>
              </a:rPr>
              <a:t>̀ / </a:t>
            </a:r>
            <a:r>
              <a:rPr lang="en-US" sz="4400" dirty="0" err="1">
                <a:ln w="11430"/>
                <a:latin typeface="Times New Roman"/>
              </a:rPr>
              <a:t>đi</a:t>
            </a:r>
            <a:r>
              <a:rPr lang="en-US" sz="4400" dirty="0">
                <a:ln w="11430"/>
                <a:latin typeface="Times New Roman"/>
              </a:rPr>
              <a:t> </a:t>
            </a:r>
            <a:r>
              <a:rPr lang="en-US" sz="4400" dirty="0" err="1">
                <a:ln w="11430"/>
                <a:latin typeface="Times New Roman"/>
              </a:rPr>
              <a:t>lạc</a:t>
            </a:r>
            <a:r>
              <a:rPr lang="en-US" sz="4400" dirty="0">
                <a:ln w="11430"/>
                <a:latin typeface="Times New Roman"/>
              </a:rPr>
              <a:t> </a:t>
            </a:r>
            <a:r>
              <a:rPr lang="en-US" sz="4400" dirty="0" err="1">
                <a:ln w="11430"/>
                <a:latin typeface="Times New Roman"/>
              </a:rPr>
              <a:t>vào</a:t>
            </a:r>
            <a:r>
              <a:rPr lang="en-US" sz="4400" dirty="0">
                <a:ln w="11430"/>
                <a:latin typeface="Times New Roman"/>
              </a:rPr>
              <a:t> </a:t>
            </a:r>
            <a:r>
              <a:rPr lang="en-US" sz="4400" dirty="0" err="1">
                <a:ln w="11430"/>
                <a:latin typeface="Times New Roman"/>
              </a:rPr>
              <a:t>kinh</a:t>
            </a:r>
            <a:r>
              <a:rPr lang="en-US" sz="4400" dirty="0">
                <a:ln w="11430"/>
                <a:latin typeface="Times New Roman"/>
              </a:rPr>
              <a:t> </a:t>
            </a:r>
            <a:r>
              <a:rPr lang="en-US" sz="4400" dirty="0" err="1">
                <a:ln w="11430"/>
                <a:latin typeface="Times New Roman"/>
              </a:rPr>
              <a:t>đô</a:t>
            </a:r>
            <a:r>
              <a:rPr lang="en-US" sz="4400" dirty="0">
                <a:ln w="11430"/>
                <a:latin typeface="Times New Roman"/>
              </a:rPr>
              <a:t> / </a:t>
            </a:r>
            <a:r>
              <a:rPr lang="en-US" sz="4400" dirty="0" err="1">
                <a:ln w="11430"/>
                <a:latin typeface="Times New Roman"/>
              </a:rPr>
              <a:t>của</a:t>
            </a:r>
            <a:r>
              <a:rPr lang="en-US" sz="4400" dirty="0">
                <a:ln w="11430"/>
                <a:latin typeface="Times New Roman"/>
              </a:rPr>
              <a:t> </a:t>
            </a:r>
            <a:r>
              <a:rPr lang="en-US" sz="4400" dirty="0" err="1">
                <a:ln w="11430"/>
                <a:latin typeface="Times New Roman"/>
              </a:rPr>
              <a:t>vương</a:t>
            </a:r>
            <a:r>
              <a:rPr lang="en-US" sz="4400" dirty="0">
                <a:ln w="11430"/>
                <a:latin typeface="Times New Roman"/>
              </a:rPr>
              <a:t> </a:t>
            </a:r>
            <a:r>
              <a:rPr lang="en-US" sz="4400" dirty="0" err="1">
                <a:ln w="11430"/>
                <a:latin typeface="Times New Roman"/>
              </a:rPr>
              <a:t>quốc</a:t>
            </a:r>
            <a:r>
              <a:rPr lang="en-US" sz="4400" dirty="0">
                <a:ln w="11430"/>
                <a:latin typeface="Times New Roman"/>
              </a:rPr>
              <a:t> </a:t>
            </a:r>
            <a:r>
              <a:rPr lang="en-US" sz="4400" dirty="0" err="1">
                <a:ln w="11430"/>
                <a:latin typeface="Times New Roman"/>
              </a:rPr>
              <a:t>những</a:t>
            </a:r>
            <a:r>
              <a:rPr lang="en-US" sz="4400" dirty="0">
                <a:ln w="11430"/>
                <a:latin typeface="Times New Roman"/>
              </a:rPr>
              <a:t> </a:t>
            </a:r>
            <a:r>
              <a:rPr lang="en-US" sz="4400" dirty="0" err="1">
                <a:ln w="11430"/>
                <a:latin typeface="Times New Roman"/>
              </a:rPr>
              <a:t>người</a:t>
            </a:r>
            <a:r>
              <a:rPr lang="en-US" sz="4400" dirty="0">
                <a:ln w="11430"/>
                <a:latin typeface="Times New Roman"/>
              </a:rPr>
              <a:t> </a:t>
            </a:r>
            <a:r>
              <a:rPr lang="en-US" sz="4400" dirty="0" err="1">
                <a:ln w="11430"/>
                <a:latin typeface="Times New Roman"/>
              </a:rPr>
              <a:t>ti</a:t>
            </a:r>
            <a:r>
              <a:rPr lang="en-US" sz="4400" dirty="0">
                <a:ln w="11430"/>
                <a:latin typeface="Times New Roman"/>
              </a:rPr>
              <a:t>́ hon.//</a:t>
            </a:r>
            <a:endParaRPr lang="en-US" sz="4400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510" y="836712"/>
            <a:ext cx="4406900" cy="5786733"/>
          </a:xfrm>
          <a:prstGeom prst="rect">
            <a:avLst/>
          </a:prstGeom>
          <a:solidFill>
            <a:srgbClr val="9FE6FF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vạt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nấm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nấm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nấm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tòa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đài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tân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khổng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lồ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vương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hon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đền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đài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miếu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mạo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lúp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xúp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724400" y="580027"/>
            <a:ext cx="7162800" cy="5973173"/>
            <a:chOff x="4717179" y="2630219"/>
            <a:chExt cx="4357457" cy="4228148"/>
          </a:xfrm>
        </p:grpSpPr>
        <p:pic>
          <p:nvPicPr>
            <p:cNvPr id="27659" name="Picture 1" descr="http://assets.inhabitat.com/wp-content/blogs.dir/1/files/2012/12/amanita-muscaria-mushrooms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17179" y="2630219"/>
              <a:ext cx="4350236" cy="2310949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</p:pic>
        <p:pic>
          <p:nvPicPr>
            <p:cNvPr id="27660" name="Picture 17" descr="lau dai nam 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724400" y="4797152"/>
              <a:ext cx="4350236" cy="2061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" descr="https://encrypted-tbn1.gstatic.com/images?q=tbn:ANd9GcRomxBt7va9k8iHEYf7AkUfOd-VCVTnfjOGOFTZ3YDAtfcPAXz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57926" y="115888"/>
            <a:ext cx="5814738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Picture 2" descr="https://s-media-cache-ak0.pinimg.com/236x/8d/a4/b4/8da4b4f28345452082e43cd3a6cb560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57926" y="3573463"/>
            <a:ext cx="5814738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1" descr="http://assets.inhabitat.com/wp-content/blogs.dir/1/files/2012/12/amanita-muscaria-mushroom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9336" y="3573463"/>
            <a:ext cx="5976665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1" descr="http://idata.over-blog.com/0/50/04/35/macro/Amanite-vue-d-en-dessou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9336" y="115888"/>
            <a:ext cx="5976665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12" descr="http://k14.vcmedia.vn/Images/Uploaded/Share/2011/07/25/110725kpvuonbacma-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1344" y="495300"/>
            <a:ext cx="5760195" cy="2501900"/>
          </a:xfrm>
          <a:prstGeom prst="rect">
            <a:avLst/>
          </a:prstGeom>
          <a:solidFill>
            <a:srgbClr val="66FFFF"/>
          </a:solidFill>
          <a:ln w="5715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26" name="Picture 4" descr="rung kho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7841" y="4290672"/>
            <a:ext cx="5798017" cy="2522704"/>
          </a:xfrm>
          <a:prstGeom prst="rect">
            <a:avLst/>
          </a:prstGeom>
          <a:ln w="88900" cap="sq" cmpd="thickThin">
            <a:solidFill>
              <a:srgbClr val="CC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0728" name="Picture 2" descr="https://naturalunseenhazards.files.wordpress.com/2011/07/striped-skun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3964" y="2295526"/>
            <a:ext cx="5760195" cy="2646363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3" name="Rounded Rectangular Callout 2"/>
          <p:cNvSpPr/>
          <p:nvPr/>
        </p:nvSpPr>
        <p:spPr>
          <a:xfrm>
            <a:off x="6042026" y="500043"/>
            <a:ext cx="6149974" cy="917575"/>
          </a:xfrm>
          <a:prstGeom prst="wedgeRoundRectCallout">
            <a:avLst>
              <a:gd name="adj1" fmla="val -75665"/>
              <a:gd name="adj2" fmla="val 148408"/>
              <a:gd name="adj3" fmla="val 16667"/>
            </a:avLst>
          </a:prstGeom>
          <a:blipFill>
            <a:blip r:embed="rId6" cstate="print"/>
            <a:tile tx="0" ty="0" sx="100000" sy="100000" flip="none" algn="tl"/>
          </a:blipFill>
          <a:ln w="3810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vượn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ôm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ghẽ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chuyền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tia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chớp</a:t>
            </a:r>
            <a:endParaRPr lang="vi-VN" sz="2400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vi-VN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191345" y="3100388"/>
            <a:ext cx="5909420" cy="1008062"/>
          </a:xfrm>
          <a:prstGeom prst="wedgeRoundRectCallout">
            <a:avLst>
              <a:gd name="adj1" fmla="val 79622"/>
              <a:gd name="adj2" fmla="val -39443"/>
              <a:gd name="adj3" fmla="val 16667"/>
            </a:avLst>
          </a:prstGeom>
          <a:blipFill>
            <a:blip r:embed="rId6" cstate="print"/>
            <a:tile tx="0" ty="0" sx="100000" sy="100000" flip="none" algn="tl"/>
          </a:blipFill>
          <a:ln w="3810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chồn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chùm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lông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đuôi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vút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kịp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6383339" y="5445125"/>
            <a:ext cx="5680820" cy="1296988"/>
          </a:xfrm>
          <a:prstGeom prst="wedgeRoundRectCallout">
            <a:avLst>
              <a:gd name="adj1" fmla="val -95527"/>
              <a:gd name="adj2" fmla="val 35289"/>
              <a:gd name="adj3" fmla="val 16667"/>
            </a:avLst>
          </a:prstGeom>
          <a:blipFill>
            <a:blip r:embed="rId6" cstate="print"/>
            <a:tile tx="0" ty="0" sx="100000" sy="100000" flip="none" algn="tl"/>
          </a:blipFill>
          <a:ln w="3810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non,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giẫm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thảm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vi-VN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1992312" y="837277"/>
            <a:ext cx="8210550" cy="5222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2800" b="1" dirty="0">
                <a:latin typeface="Times New Roman"/>
              </a:rPr>
              <a:t>Vì sao rừng khộp được gọi là “giang sơn vàng rợi”?</a:t>
            </a:r>
          </a:p>
        </p:txBody>
      </p:sp>
      <p:sp>
        <p:nvSpPr>
          <p:cNvPr id="32777" name="TextBox 1"/>
          <p:cNvSpPr txBox="1">
            <a:spLocks noChangeArrowheads="1"/>
          </p:cNvSpPr>
          <p:nvPr/>
        </p:nvSpPr>
        <p:spPr bwMode="auto">
          <a:xfrm>
            <a:off x="233418" y="3240082"/>
            <a:ext cx="3565728" cy="2246769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phối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8" name="TextBox 2"/>
          <p:cNvSpPr txBox="1">
            <a:spLocks noChangeArrowheads="1"/>
          </p:cNvSpPr>
          <p:nvPr/>
        </p:nvSpPr>
        <p:spPr bwMode="auto">
          <a:xfrm>
            <a:off x="4740304" y="2557484"/>
            <a:ext cx="6900312" cy="523220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9" name="TextBox 3"/>
          <p:cNvSpPr txBox="1">
            <a:spLocks noChangeArrowheads="1"/>
          </p:cNvSpPr>
          <p:nvPr/>
        </p:nvSpPr>
        <p:spPr bwMode="auto">
          <a:xfrm>
            <a:off x="4765704" y="3713184"/>
            <a:ext cx="6900312" cy="523220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rải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gốc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80" name="TextBox 10"/>
          <p:cNvSpPr txBox="1">
            <a:spLocks noChangeArrowheads="1"/>
          </p:cNvSpPr>
          <p:nvPr/>
        </p:nvSpPr>
        <p:spPr bwMode="auto">
          <a:xfrm>
            <a:off x="4765704" y="4865709"/>
            <a:ext cx="6900312" cy="523220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lông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81" name="TextBox 12"/>
          <p:cNvSpPr txBox="1">
            <a:spLocks noChangeArrowheads="1"/>
          </p:cNvSpPr>
          <p:nvPr/>
        </p:nvSpPr>
        <p:spPr bwMode="auto">
          <a:xfrm>
            <a:off x="4740305" y="5976960"/>
            <a:ext cx="6925711" cy="523875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rực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6" name="Straight Arrow Connector 5"/>
          <p:cNvCxnSpPr>
            <a:cxnSpLocks/>
            <a:endCxn id="32778" idx="1"/>
          </p:cNvCxnSpPr>
          <p:nvPr/>
        </p:nvCxnSpPr>
        <p:spPr>
          <a:xfrm flipV="1">
            <a:off x="3841780" y="2819094"/>
            <a:ext cx="898524" cy="1494168"/>
          </a:xfrm>
          <a:prstGeom prst="straightConnector1">
            <a:avLst/>
          </a:prstGeom>
          <a:ln w="5715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cxnSpLocks/>
            <a:endCxn id="32779" idx="1"/>
          </p:cNvCxnSpPr>
          <p:nvPr/>
        </p:nvCxnSpPr>
        <p:spPr>
          <a:xfrm flipV="1">
            <a:off x="3829080" y="3974794"/>
            <a:ext cx="936624" cy="338468"/>
          </a:xfrm>
          <a:prstGeom prst="straightConnector1">
            <a:avLst/>
          </a:prstGeom>
          <a:ln w="5715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cxnSpLocks/>
            <a:endCxn id="32780" idx="1"/>
          </p:cNvCxnSpPr>
          <p:nvPr/>
        </p:nvCxnSpPr>
        <p:spPr>
          <a:xfrm>
            <a:off x="3841780" y="4313259"/>
            <a:ext cx="923924" cy="814060"/>
          </a:xfrm>
          <a:prstGeom prst="straightConnector1">
            <a:avLst/>
          </a:prstGeom>
          <a:ln w="5715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cxnSpLocks/>
            <a:endCxn id="32781" idx="1"/>
          </p:cNvCxnSpPr>
          <p:nvPr/>
        </p:nvCxnSpPr>
        <p:spPr>
          <a:xfrm>
            <a:off x="3841780" y="4313259"/>
            <a:ext cx="898525" cy="1925639"/>
          </a:xfrm>
          <a:prstGeom prst="straightConnector1">
            <a:avLst/>
          </a:prstGeom>
          <a:ln w="5715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2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2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2777" grpId="0" animBg="1"/>
      <p:bldP spid="32778" grpId="0" animBg="1"/>
      <p:bldP spid="32779" grpId="0" animBg="1"/>
      <p:bldP spid="32780" grpId="0" animBg="1"/>
      <p:bldP spid="3278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6791326" y="2209800"/>
            <a:ext cx="3876675" cy="4700588"/>
            <a:chOff x="5267281" y="2209800"/>
            <a:chExt cx="3876719" cy="4699993"/>
          </a:xfrm>
        </p:grpSpPr>
        <p:pic>
          <p:nvPicPr>
            <p:cNvPr id="32778" name="Picture 15" descr="r1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EFF"/>
                </a:clrFrom>
                <a:clrTo>
                  <a:srgbClr val="FFFE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21112687" flipH="1">
              <a:off x="8001000" y="5232400"/>
              <a:ext cx="1143000" cy="162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779" name="Picture 16" descr="r1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EFF"/>
                </a:clrFrom>
                <a:clrTo>
                  <a:srgbClr val="FFFE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8001000" y="3733800"/>
              <a:ext cx="1143000" cy="162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780" name="Picture 17" descr="r1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EFF"/>
                </a:clrFrom>
                <a:clrTo>
                  <a:srgbClr val="FFFE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8001000" y="2209800"/>
              <a:ext cx="1143000" cy="162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781" name="Picture 18" descr="r1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EFF"/>
                </a:clrFrom>
                <a:clrTo>
                  <a:srgbClr val="FFFE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4259146" flipH="1">
              <a:off x="7012548" y="5478730"/>
              <a:ext cx="1143000" cy="162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782" name="Picture 19" descr="r1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EFF"/>
                </a:clrFrom>
                <a:clrTo>
                  <a:srgbClr val="FFFE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3965337" flipH="1">
              <a:off x="5508581" y="5525493"/>
              <a:ext cx="1143000" cy="162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4" name="Picture 4" descr="rung kho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1774"/>
            <a:ext cx="11928648" cy="6499594"/>
          </a:xfrm>
          <a:prstGeom prst="rect">
            <a:avLst/>
          </a:prstGeom>
          <a:ln w="88900" cap="sq" cmpd="thickThin">
            <a:solidFill>
              <a:srgbClr val="CC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THU"/>
          <p:cNvPicPr>
            <a:picLocks noChangeAspect="1" noChangeArrowheads="1"/>
          </p:cNvPicPr>
          <p:nvPr/>
        </p:nvPicPr>
        <p:blipFill>
          <a:blip r:embed="rId2">
            <a:lum bright="-12000" contrast="22000"/>
          </a:blip>
          <a:srcRect/>
          <a:stretch>
            <a:fillRect/>
          </a:stretch>
        </p:blipFill>
        <p:spPr bwMode="auto">
          <a:xfrm>
            <a:off x="6096000" y="609600"/>
            <a:ext cx="6096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1" name="Picture 4" descr="ru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09600"/>
            <a:ext cx="6096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3"/>
          <p:cNvSpPr txBox="1">
            <a:spLocks noChangeArrowheads="1"/>
          </p:cNvSpPr>
          <p:nvPr/>
        </p:nvSpPr>
        <p:spPr bwMode="auto">
          <a:xfrm>
            <a:off x="263352" y="2285994"/>
            <a:ext cx="11809312" cy="175432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3600" b="1" dirty="0" smtClean="0">
                <a:solidFill>
                  <a:srgbClr val="FF0000"/>
                </a:solidFill>
                <a:latin typeface="Times New Roman"/>
              </a:rPr>
              <a:t>*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/>
              </a:rPr>
              <a:t>Bài</a:t>
            </a:r>
            <a:r>
              <a:rPr lang="en-US" sz="3600" b="1" dirty="0" smtClean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</a:rPr>
              <a:t>văn</a:t>
            </a:r>
            <a:r>
              <a:rPr lang="en-US" sz="3600" b="1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</a:rPr>
              <a:t>giúp</a:t>
            </a:r>
            <a:r>
              <a:rPr lang="en-US" sz="3600" b="1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</a:rPr>
              <a:t>chúng</a:t>
            </a:r>
            <a:r>
              <a:rPr lang="en-US" sz="3600" b="1" dirty="0">
                <a:solidFill>
                  <a:srgbClr val="FF0000"/>
                </a:solidFill>
                <a:latin typeface="Times New Roman"/>
              </a:rPr>
              <a:t> ta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</a:rPr>
              <a:t>cảm</a:t>
            </a:r>
            <a:r>
              <a:rPr lang="en-US" sz="3600" b="1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</a:rPr>
              <a:t>nhận</a:t>
            </a:r>
            <a:r>
              <a:rPr lang="en-US" sz="3600" b="1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</a:rPr>
              <a:t>được</a:t>
            </a:r>
            <a:r>
              <a:rPr lang="en-US" sz="3600" b="1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</a:rPr>
              <a:t>vẻ</a:t>
            </a:r>
            <a:r>
              <a:rPr lang="en-US" sz="3600" b="1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</a:rPr>
              <a:t>đẹp</a:t>
            </a:r>
            <a:r>
              <a:rPr lang="en-US" sz="3600" b="1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</a:rPr>
              <a:t>kì</a:t>
            </a:r>
            <a:r>
              <a:rPr lang="en-US" sz="3600" b="1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</a:rPr>
              <a:t>thú</a:t>
            </a:r>
            <a:r>
              <a:rPr lang="en-US" sz="3600" b="1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</a:rPr>
              <a:t>rừng</a:t>
            </a:r>
            <a:r>
              <a:rPr lang="en-US" sz="3600" b="1" dirty="0">
                <a:solidFill>
                  <a:srgbClr val="FF0000"/>
                </a:solidFill>
                <a:latin typeface="Times New Roman"/>
              </a:rPr>
              <a:t>;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</a:rPr>
              <a:t>tình</a:t>
            </a:r>
            <a:r>
              <a:rPr lang="en-US" sz="3600" b="1" dirty="0">
                <a:solidFill>
                  <a:srgbClr val="FF0000"/>
                </a:solidFill>
                <a:latin typeface="Times New Roman"/>
              </a:rPr>
              <a:t> cảm yêu mến, ngưỡng mộ của tác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</a:rPr>
              <a:t>gia</a:t>
            </a:r>
            <a:r>
              <a:rPr lang="en-US" sz="3600" b="1" dirty="0">
                <a:solidFill>
                  <a:srgbClr val="FF0000"/>
                </a:solidFill>
                <a:latin typeface="Times New Roman"/>
              </a:rPr>
              <a:t>̉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</a:rPr>
              <a:t>đối</a:t>
            </a:r>
            <a:r>
              <a:rPr lang="en-US" sz="3600" b="1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</a:rPr>
              <a:t>với</a:t>
            </a:r>
            <a:r>
              <a:rPr lang="en-US" sz="3600" b="1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</a:rPr>
              <a:t>vẻ</a:t>
            </a:r>
            <a:r>
              <a:rPr lang="en-US" sz="3600" b="1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</a:rPr>
              <a:t>đẹp</a:t>
            </a:r>
            <a:r>
              <a:rPr lang="en-US" sz="3600" b="1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</a:rPr>
              <a:t>của</a:t>
            </a:r>
            <a:r>
              <a:rPr lang="en-US" sz="3600" b="1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</a:rPr>
              <a:t>rừng</a:t>
            </a:r>
            <a:r>
              <a:rPr lang="en-US" sz="3600" b="1" dirty="0">
                <a:solidFill>
                  <a:srgbClr val="FF0000"/>
                </a:solidFill>
                <a:latin typeface="Times New Roman"/>
              </a:rPr>
              <a:t>.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1" name="TextBox 5"/>
          <p:cNvSpPr txBox="1">
            <a:spLocks noChangeArrowheads="1"/>
          </p:cNvSpPr>
          <p:nvPr/>
        </p:nvSpPr>
        <p:spPr bwMode="auto">
          <a:xfrm>
            <a:off x="335360" y="1064420"/>
            <a:ext cx="11593288" cy="30469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Loanh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rừng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chúng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vào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một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lối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đầy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nấm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dại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một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thành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phô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nấm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lúp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xúp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dưới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bóng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thưa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Những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chiếc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nấm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bằng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cái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ấm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tích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màu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sặc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rực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Mỗi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chiếc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nấm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là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một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đài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kiến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trúc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̀.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có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cảm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giác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mình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là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một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người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khổng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lô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lạc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vào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của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vương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quốc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những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người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́ hon.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Đền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đài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miếu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mạo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điện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của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họ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lúp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xúp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dưới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351585" y="381844"/>
            <a:ext cx="39453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1" dirty="0">
                <a:ln w="11430"/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1430"/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b="1" dirty="0">
                <a:ln w="11430"/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1430"/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b="1" dirty="0">
                <a:ln w="11430"/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1430"/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3200" b="1" dirty="0">
                <a:ln w="11430"/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1430"/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endParaRPr lang="en-US" sz="3200" b="1" dirty="0">
              <a:ln w="11430"/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1" descr="http://1.bp.blogspot.com/-2t3a-MGqVjE/VJwHlBMEYKI/AAAAAAAABNk/EQqBD9sZm3U/s1600/Fly-agaric-mushro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336" y="116633"/>
            <a:ext cx="11881320" cy="6053606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2294" name="Rectangle 8"/>
          <p:cNvSpPr>
            <a:spLocks noChangeArrowheads="1"/>
          </p:cNvSpPr>
          <p:nvPr/>
        </p:nvSpPr>
        <p:spPr bwMode="auto">
          <a:xfrm>
            <a:off x="2093912" y="6170239"/>
            <a:ext cx="800417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3000" dirty="0" err="1">
                <a:latin typeface="Times New Roman" pitchFamily="18" charset="0"/>
              </a:rPr>
              <a:t>Lúp</a:t>
            </a:r>
            <a:r>
              <a:rPr lang="en-US" sz="3000" dirty="0">
                <a:latin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</a:rPr>
              <a:t>xúp</a:t>
            </a:r>
            <a:r>
              <a:rPr lang="en-US" sz="3000" dirty="0">
                <a:latin typeface="Times New Roman" pitchFamily="18" charset="0"/>
              </a:rPr>
              <a:t>: ở </a:t>
            </a:r>
            <a:r>
              <a:rPr lang="en-US" sz="3000" dirty="0" err="1">
                <a:latin typeface="Times New Roman" pitchFamily="18" charset="0"/>
              </a:rPr>
              <a:t>liền</a:t>
            </a:r>
            <a:r>
              <a:rPr lang="en-US" sz="3000" dirty="0">
                <a:latin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</a:rPr>
              <a:t>nhau</a:t>
            </a:r>
            <a:r>
              <a:rPr lang="en-US" sz="3000" dirty="0">
                <a:latin typeface="Times New Roman" pitchFamily="18" charset="0"/>
              </a:rPr>
              <a:t>, </a:t>
            </a:r>
            <a:r>
              <a:rPr lang="en-US" sz="3000" dirty="0" err="1">
                <a:latin typeface="Times New Roman" pitchFamily="18" charset="0"/>
              </a:rPr>
              <a:t>thấp</a:t>
            </a:r>
            <a:r>
              <a:rPr lang="en-US" sz="3000" dirty="0">
                <a:latin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</a:rPr>
              <a:t>va</a:t>
            </a:r>
            <a:r>
              <a:rPr lang="en-US" sz="3000" dirty="0">
                <a:latin typeface="Times New Roman" pitchFamily="18" charset="0"/>
              </a:rPr>
              <a:t>̀ </a:t>
            </a:r>
            <a:r>
              <a:rPr lang="en-US" sz="3000" dirty="0" err="1">
                <a:latin typeface="Times New Roman" pitchFamily="18" charset="0"/>
              </a:rPr>
              <a:t>sàn</a:t>
            </a:r>
            <a:r>
              <a:rPr lang="en-US" sz="3000" dirty="0">
                <a:latin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</a:rPr>
              <a:t>sàn</a:t>
            </a:r>
            <a:r>
              <a:rPr lang="en-US" sz="3000" dirty="0">
                <a:latin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</a:rPr>
              <a:t>như</a:t>
            </a:r>
            <a:r>
              <a:rPr lang="en-US" sz="3000" dirty="0">
                <a:latin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</a:rPr>
              <a:t>nhau</a:t>
            </a:r>
            <a:r>
              <a:rPr lang="en-US" sz="3000" dirty="0"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1271464" y="1700809"/>
            <a:ext cx="372275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3200" b="1" dirty="0">
                <a:solidFill>
                  <a:srgbClr val="000099"/>
                </a:solidFill>
                <a:latin typeface="Times New Roman"/>
              </a:rPr>
              <a:t>Ấm tích: </a:t>
            </a:r>
            <a:r>
              <a:rPr lang="en-US" sz="3200" b="1" dirty="0">
                <a:latin typeface="Times New Roman"/>
              </a:rPr>
              <a:t>ấm to bằng sứ dùng để đựng nước uống</a:t>
            </a:r>
          </a:p>
        </p:txBody>
      </p:sp>
      <p:pic>
        <p:nvPicPr>
          <p:cNvPr id="13" name="Picture 12" descr="img-4415-cro_13077105388956717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75920" y="115809"/>
            <a:ext cx="6646696" cy="6309319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TextBox 7"/>
          <p:cNvSpPr txBox="1">
            <a:spLocks noChangeArrowheads="1"/>
          </p:cNvSpPr>
          <p:nvPr/>
        </p:nvSpPr>
        <p:spPr bwMode="auto">
          <a:xfrm>
            <a:off x="3143672" y="6082994"/>
            <a:ext cx="208439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Chồn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sóc</a:t>
            </a:r>
            <a:endParaRPr lang="vi-VN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91" name="Picture 6" descr="Nếu tiếp cận quá gần chồn hôi, nó sẽ phun ra thiol sulfuric, khí có mùi giống hành thối. Không chỉ làm &amp;dstrok;ối phương choáng váng, khí này còn gây ngừng hô hấp và mù tạm thời, &amp;dstrok;ủ thời gian cho con ch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07967" y="126217"/>
            <a:ext cx="6116847" cy="6519725"/>
          </a:xfrm>
          <a:prstGeom prst="rect">
            <a:avLst/>
          </a:prstGeom>
          <a:noFill/>
          <a:ln w="57150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16392" name="Picture 10" descr="http://farm7.static.flickr.com/6079/6086113616_08abd924b0_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1344" y="126217"/>
            <a:ext cx="5252364" cy="5956777"/>
          </a:xfrm>
          <a:prstGeom prst="rect">
            <a:avLst/>
          </a:prstGeom>
          <a:noFill/>
          <a:ln w="57150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523237" y="5780782"/>
            <a:ext cx="871696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    </a:t>
            </a:r>
            <a:r>
              <a:rPr lang="en-US" sz="3200" b="1" dirty="0" err="1">
                <a:latin typeface="Times New Roman"/>
              </a:rPr>
              <a:t>Vượn</a:t>
            </a:r>
            <a:r>
              <a:rPr lang="en-US" sz="3200" b="1" dirty="0">
                <a:latin typeface="Times New Roman"/>
              </a:rPr>
              <a:t> </a:t>
            </a:r>
            <a:r>
              <a:rPr lang="en-US" sz="3200" b="1" dirty="0" err="1">
                <a:latin typeface="Times New Roman"/>
              </a:rPr>
              <a:t>bạc</a:t>
            </a:r>
            <a:r>
              <a:rPr lang="en-US" sz="3200" b="1" dirty="0">
                <a:latin typeface="Times New Roman"/>
              </a:rPr>
              <a:t> </a:t>
            </a:r>
            <a:r>
              <a:rPr lang="en-US" sz="3200" b="1" dirty="0" err="1">
                <a:latin typeface="Times New Roman"/>
              </a:rPr>
              <a:t>má</a:t>
            </a:r>
            <a:r>
              <a:rPr lang="en-US" sz="3200" b="1" dirty="0">
                <a:latin typeface="Times New Roman"/>
              </a:rPr>
              <a:t>: </a:t>
            </a:r>
            <a:r>
              <a:rPr lang="en-US" sz="3200" b="1" dirty="0" err="1">
                <a:latin typeface="Times New Roman"/>
              </a:rPr>
              <a:t>một</a:t>
            </a:r>
            <a:r>
              <a:rPr lang="en-US" sz="3200" b="1" dirty="0">
                <a:latin typeface="Times New Roman"/>
              </a:rPr>
              <a:t> </a:t>
            </a:r>
            <a:r>
              <a:rPr lang="en-US" sz="3200" b="1" dirty="0" err="1">
                <a:latin typeface="Times New Roman"/>
              </a:rPr>
              <a:t>loài</a:t>
            </a:r>
            <a:r>
              <a:rPr lang="en-US" sz="3200" b="1" dirty="0">
                <a:latin typeface="Times New Roman"/>
              </a:rPr>
              <a:t> </a:t>
            </a:r>
            <a:r>
              <a:rPr lang="en-US" sz="3200" b="1" dirty="0" err="1">
                <a:latin typeface="Times New Roman"/>
              </a:rPr>
              <a:t>vượn</a:t>
            </a:r>
            <a:r>
              <a:rPr lang="en-US" sz="3200" b="1" dirty="0">
                <a:latin typeface="Times New Roman"/>
              </a:rPr>
              <a:t> </a:t>
            </a:r>
            <a:r>
              <a:rPr lang="en-US" sz="3200" b="1" dirty="0" err="1">
                <a:latin typeface="Times New Roman"/>
              </a:rPr>
              <a:t>có</a:t>
            </a:r>
            <a:r>
              <a:rPr lang="en-US" sz="3200" b="1" dirty="0">
                <a:latin typeface="Times New Roman"/>
              </a:rPr>
              <a:t> </a:t>
            </a:r>
            <a:r>
              <a:rPr lang="en-US" sz="3200" b="1" dirty="0" err="1">
                <a:latin typeface="Times New Roman"/>
              </a:rPr>
              <a:t>chòm</a:t>
            </a:r>
            <a:r>
              <a:rPr lang="en-US" sz="3200" b="1" dirty="0">
                <a:latin typeface="Times New Roman"/>
              </a:rPr>
              <a:t> </a:t>
            </a:r>
            <a:r>
              <a:rPr lang="en-US" sz="3200" b="1" dirty="0" err="1">
                <a:latin typeface="Times New Roman"/>
              </a:rPr>
              <a:t>lông</a:t>
            </a:r>
            <a:r>
              <a:rPr lang="en-US" sz="3200" b="1" dirty="0">
                <a:latin typeface="Times New Roman"/>
              </a:rPr>
              <a:t> </a:t>
            </a:r>
            <a:r>
              <a:rPr lang="en-US" sz="3200" b="1" dirty="0" err="1">
                <a:latin typeface="Times New Roman"/>
              </a:rPr>
              <a:t>trắng</a:t>
            </a:r>
            <a:r>
              <a:rPr lang="en-US" sz="3200" b="1" dirty="0">
                <a:latin typeface="Times New Roman"/>
              </a:rPr>
              <a:t> </a:t>
            </a:r>
            <a:r>
              <a:rPr lang="en-US" sz="3200" b="1" dirty="0" err="1">
                <a:latin typeface="Times New Roman"/>
              </a:rPr>
              <a:t>như</a:t>
            </a:r>
            <a:r>
              <a:rPr lang="en-US" sz="3200" b="1" dirty="0">
                <a:latin typeface="Times New Roman"/>
              </a:rPr>
              <a:t> </a:t>
            </a:r>
            <a:r>
              <a:rPr lang="en-US" sz="3200" b="1" dirty="0" err="1">
                <a:latin typeface="Times New Roman"/>
              </a:rPr>
              <a:t>bông</a:t>
            </a:r>
            <a:r>
              <a:rPr lang="en-US" sz="3200" b="1" dirty="0">
                <a:latin typeface="Times New Roman"/>
              </a:rPr>
              <a:t> ở </a:t>
            </a:r>
            <a:r>
              <a:rPr lang="en-US" sz="3200" b="1" dirty="0" err="1">
                <a:latin typeface="Times New Roman"/>
              </a:rPr>
              <a:t>hai</a:t>
            </a:r>
            <a:r>
              <a:rPr lang="en-US" sz="3200" b="1" dirty="0">
                <a:latin typeface="Times New Roman"/>
              </a:rPr>
              <a:t> </a:t>
            </a:r>
            <a:r>
              <a:rPr lang="en-US" sz="3200" b="1" dirty="0" err="1">
                <a:latin typeface="Times New Roman"/>
              </a:rPr>
              <a:t>bên</a:t>
            </a:r>
            <a:r>
              <a:rPr lang="en-US" sz="3200" b="1" dirty="0">
                <a:latin typeface="Times New Roman"/>
              </a:rPr>
              <a:t> </a:t>
            </a:r>
            <a:r>
              <a:rPr lang="en-US" sz="3200" b="1" dirty="0" err="1">
                <a:latin typeface="Times New Roman"/>
              </a:rPr>
              <a:t>má</a:t>
            </a:r>
            <a:r>
              <a:rPr lang="en-US" sz="3200" b="1" dirty="0">
                <a:latin typeface="Times New Roman"/>
              </a:rPr>
              <a:t>.</a:t>
            </a:r>
          </a:p>
        </p:txBody>
      </p:sp>
      <p:pic>
        <p:nvPicPr>
          <p:cNvPr id="18439" name="Picture 12" descr="http://old2.baodatviet.vn/dataimages/201102/original/1021178_hittaker-C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360" y="332657"/>
            <a:ext cx="5546358" cy="531566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9" name="Picture 8" descr="137_Anh_1_Vuon_ma_trang_gui_de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77204" y="332657"/>
            <a:ext cx="5546318" cy="5315663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35360" y="5815951"/>
            <a:ext cx="1166529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3200" b="1" dirty="0">
                <a:latin typeface="Times New Roman"/>
              </a:rPr>
              <a:t>Khộp: Cây thân gỗ thẳng, họ dầu, lá to và rụng sớm vào đầu mùa khô.</a:t>
            </a:r>
          </a:p>
        </p:txBody>
      </p:sp>
      <p:pic>
        <p:nvPicPr>
          <p:cNvPr id="9" name="Picture 4" descr="Magical%20Fore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360" y="138474"/>
            <a:ext cx="5264200" cy="5629583"/>
          </a:xfrm>
          <a:prstGeom prst="rect">
            <a:avLst/>
          </a:prstGeom>
          <a:ln w="88900" cap="sq" cmpd="thickThin">
            <a:solidFill>
              <a:srgbClr val="CC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487" name="Picture 9" descr="https://lh5.googleusercontent.com/-I8ZoQ1DX-dQ/UMrwKf2iCrI/AAAAAAAAAqA/NpI6giCT8nk/w600-h434-no/14-2PSA15962_wh650_4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165720"/>
            <a:ext cx="5724920" cy="5629583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191344" y="1700808"/>
            <a:ext cx="456016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3000" b="1" dirty="0">
                <a:latin typeface="Times New Roman"/>
              </a:rPr>
              <a:t>Con mang (con hoẵng): loài thú rừng cùng họ với hươu, sừng bé có hai nhánh, lông màu vàng </a:t>
            </a:r>
            <a:r>
              <a:rPr lang="en-US" sz="3000" b="1" dirty="0" err="1">
                <a:latin typeface="Times New Roman"/>
              </a:rPr>
              <a:t>đo</a:t>
            </a:r>
            <a:r>
              <a:rPr lang="en-US" sz="3000" b="1" dirty="0">
                <a:latin typeface="Times New Roman"/>
              </a:rPr>
              <a:t>̉.</a:t>
            </a:r>
          </a:p>
        </p:txBody>
      </p:sp>
      <p:pic>
        <p:nvPicPr>
          <p:cNvPr id="22535" name="Picture 24" descr="http://3.bp.blogspot.com/-w9mIlM7Wwdo/UimWvVBTJII/AAAAAAAAB1o/m9jgw7Rjrg8/s400/Cap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43872" y="188640"/>
            <a:ext cx="7056784" cy="6336704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</TotalTime>
  <Words>424</Words>
  <Application>Microsoft Office PowerPoint</Application>
  <PresentationFormat>Custom</PresentationFormat>
  <Paragraphs>22</Paragraphs>
  <Slides>21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79</cp:revision>
  <dcterms:created xsi:type="dcterms:W3CDTF">2017-05-28T12:08:39Z</dcterms:created>
  <dcterms:modified xsi:type="dcterms:W3CDTF">2023-06-13T01:33:05Z</dcterms:modified>
</cp:coreProperties>
</file>