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93" r:id="rId2"/>
    <p:sldId id="347" r:id="rId3"/>
    <p:sldId id="263" r:id="rId4"/>
    <p:sldId id="280" r:id="rId5"/>
    <p:sldId id="281" r:id="rId6"/>
    <p:sldId id="260" r:id="rId7"/>
    <p:sldId id="346" r:id="rId8"/>
    <p:sldId id="266" r:id="rId9"/>
    <p:sldId id="272" r:id="rId10"/>
    <p:sldId id="270" r:id="rId11"/>
    <p:sldId id="265" r:id="rId12"/>
    <p:sldId id="39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02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84FFF-771E-429F-A177-4C3E81B2031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D7CBE-83C0-4E17-A8B4-A2F82BF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B16F750-9966-47CF-BE74-7D8B71D51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077B12D-69C2-4636-AF9E-89E9DF8E9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41F0C76-AAD2-4AAA-BA82-56AA0AFC1C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645B6B-CD30-49CA-8022-43AC4E920F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455CD1B7-8AD9-486C-AC5B-C40628BB74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B209ABB1-A378-485C-A811-807134BB4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7864F465-87ED-4097-B476-5139D9E1C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66A097-7AC3-4C45-992D-8D65A1A5FE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54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4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2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7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4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4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6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9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0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5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0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705FA-56A1-4E58-BBB2-6A44C72AF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5EC1-B400-4ECC-8E06-F9FD74AF0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1">
            <a:extLst>
              <a:ext uri="{FF2B5EF4-FFF2-40B4-BE49-F238E27FC236}">
                <a16:creationId xmlns:a16="http://schemas.microsoft.com/office/drawing/2014/main" id="{B1DA6837-9D05-4953-84D7-D364B6A4492A}"/>
              </a:ext>
            </a:extLst>
          </p:cNvPr>
          <p:cNvGrpSpPr>
            <a:grpSpLocks/>
          </p:cNvGrpSpPr>
          <p:nvPr/>
        </p:nvGrpSpPr>
        <p:grpSpPr bwMode="auto">
          <a:xfrm>
            <a:off x="18887" y="692696"/>
            <a:ext cx="9017609" cy="4805928"/>
            <a:chOff x="341926" y="208486"/>
            <a:chExt cx="11441759" cy="5883467"/>
          </a:xfrm>
        </p:grpSpPr>
        <p:pic>
          <p:nvPicPr>
            <p:cNvPr id="18450" name="134">
              <a:extLst>
                <a:ext uri="{FF2B5EF4-FFF2-40B4-BE49-F238E27FC236}">
                  <a16:creationId xmlns:a16="http://schemas.microsoft.com/office/drawing/2014/main" id="{57697BAE-3742-42BD-B183-4A88507FD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135">
              <a:extLst>
                <a:ext uri="{FF2B5EF4-FFF2-40B4-BE49-F238E27FC236}">
                  <a16:creationId xmlns:a16="http://schemas.microsoft.com/office/drawing/2014/main" id="{164950B2-D4FB-4BAD-8761-877D7037F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136">
              <a:extLst>
                <a:ext uri="{FF2B5EF4-FFF2-40B4-BE49-F238E27FC236}">
                  <a16:creationId xmlns:a16="http://schemas.microsoft.com/office/drawing/2014/main" id="{C877E9EC-2FA6-4406-A5E0-FAA9BAD1C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142">
              <a:extLst>
                <a:ext uri="{FF2B5EF4-FFF2-40B4-BE49-F238E27FC236}">
                  <a16:creationId xmlns:a16="http://schemas.microsoft.com/office/drawing/2014/main" id="{E47A6CAF-1E5D-4148-BAC0-C0004DF7C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137">
            <a:extLst>
              <a:ext uri="{FF2B5EF4-FFF2-40B4-BE49-F238E27FC236}">
                <a16:creationId xmlns:a16="http://schemas.microsoft.com/office/drawing/2014/main" id="{C4380C49-A7E5-44E7-81D6-BD27FA7F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26" y="1359376"/>
            <a:ext cx="1656686" cy="59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138">
            <a:extLst>
              <a:ext uri="{FF2B5EF4-FFF2-40B4-BE49-F238E27FC236}">
                <a16:creationId xmlns:a16="http://schemas.microsoft.com/office/drawing/2014/main" id="{AD659F1D-7E54-4A0A-9E7C-0752DF0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71" y="4386249"/>
            <a:ext cx="1737849" cy="95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140">
            <a:extLst>
              <a:ext uri="{FF2B5EF4-FFF2-40B4-BE49-F238E27FC236}">
                <a16:creationId xmlns:a16="http://schemas.microsoft.com/office/drawing/2014/main" id="{ECE37A3D-D0EF-4C14-915B-950FCF6E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4" y="3637732"/>
            <a:ext cx="2359703" cy="18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141">
            <a:extLst>
              <a:ext uri="{FF2B5EF4-FFF2-40B4-BE49-F238E27FC236}">
                <a16:creationId xmlns:a16="http://schemas.microsoft.com/office/drawing/2014/main" id="{55FB0F97-816D-4ED5-A3D4-9A0220FE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83" y="2301069"/>
            <a:ext cx="654081" cy="64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147">
            <a:extLst>
              <a:ext uri="{FF2B5EF4-FFF2-40B4-BE49-F238E27FC236}">
                <a16:creationId xmlns:a16="http://schemas.microsoft.com/office/drawing/2014/main" id="{75E28CE9-1779-48A0-9DA1-4D0FECD8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38" y="2227067"/>
            <a:ext cx="342556" cy="36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143">
            <a:extLst>
              <a:ext uri="{FF2B5EF4-FFF2-40B4-BE49-F238E27FC236}">
                <a16:creationId xmlns:a16="http://schemas.microsoft.com/office/drawing/2014/main" id="{FB74FEA5-484E-44AA-BA40-526E61BF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12" y="1273398"/>
            <a:ext cx="673178" cy="7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146">
            <a:extLst>
              <a:ext uri="{FF2B5EF4-FFF2-40B4-BE49-F238E27FC236}">
                <a16:creationId xmlns:a16="http://schemas.microsoft.com/office/drawing/2014/main" id="{4EBCC5CB-DD7E-47D3-8DFE-43F55E18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64" y="1236398"/>
            <a:ext cx="726889" cy="8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145">
            <a:extLst>
              <a:ext uri="{FF2B5EF4-FFF2-40B4-BE49-F238E27FC236}">
                <a16:creationId xmlns:a16="http://schemas.microsoft.com/office/drawing/2014/main" id="{751DF6AF-F948-4F59-8724-E6900AC5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59" y="1331884"/>
            <a:ext cx="575305" cy="66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144">
            <a:extLst>
              <a:ext uri="{FF2B5EF4-FFF2-40B4-BE49-F238E27FC236}">
                <a16:creationId xmlns:a16="http://schemas.microsoft.com/office/drawing/2014/main" id="{097327A1-592E-4FBB-A069-7F8A20E6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76" y="1313981"/>
            <a:ext cx="576498" cy="6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149">
            <a:extLst>
              <a:ext uri="{FF2B5EF4-FFF2-40B4-BE49-F238E27FC236}">
                <a16:creationId xmlns:a16="http://schemas.microsoft.com/office/drawing/2014/main" id="{CAD882A2-623C-4D7A-9CC1-199F8CD16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348743" y="1470339"/>
            <a:ext cx="914281" cy="43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3">
            <a:extLst>
              <a:ext uri="{FF2B5EF4-FFF2-40B4-BE49-F238E27FC236}">
                <a16:creationId xmlns:a16="http://schemas.microsoft.com/office/drawing/2014/main" id="{689BA7CB-0D94-4D30-91E9-5515CDCF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11" y="2036096"/>
            <a:ext cx="4352978" cy="2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1">
            <a:extLst>
              <a:ext uri="{FF2B5EF4-FFF2-40B4-BE49-F238E27FC236}">
                <a16:creationId xmlns:a16="http://schemas.microsoft.com/office/drawing/2014/main" id="{B7B4D859-D036-4572-8366-945561A3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7"/>
            <a:ext cx="2166344" cy="131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4">
            <a:extLst>
              <a:ext uri="{FF2B5EF4-FFF2-40B4-BE49-F238E27FC236}">
                <a16:creationId xmlns:a16="http://schemas.microsoft.com/office/drawing/2014/main" id="{9DA2B2E9-6CF6-42A7-96E7-EFC6FDBC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9" y="4046081"/>
            <a:ext cx="4351785" cy="26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39">
            <a:extLst>
              <a:ext uri="{FF2B5EF4-FFF2-40B4-BE49-F238E27FC236}">
                <a16:creationId xmlns:a16="http://schemas.microsoft.com/office/drawing/2014/main" id="{D2F8AB85-3703-4EF6-B6C6-A09CEB52634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051761" y="2623335"/>
            <a:ext cx="5733948" cy="17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8" tIns="25714" rIns="51428" bIns="2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LUYỆN TỪ VÀ CÂU</a:t>
            </a:r>
          </a:p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LỚP 4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3600" b="1" dirty="0">
              <a:solidFill>
                <a:srgbClr val="203864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18449" name="1">
            <a:extLst>
              <a:ext uri="{FF2B5EF4-FFF2-40B4-BE49-F238E27FC236}">
                <a16:creationId xmlns:a16="http://schemas.microsoft.com/office/drawing/2014/main" id="{A5F6DA4F-18ED-41BD-A0E4-36A28030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1" y="12981"/>
            <a:ext cx="3266823" cy="19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3806" y="1728319"/>
            <a:ext cx="4406976" cy="1307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812" y="3428729"/>
            <a:ext cx="4934364" cy="1307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TỔ 2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531" y="5187028"/>
            <a:ext cx="6678430" cy="1307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TỔ 3,4</a:t>
            </a:r>
            <a:endParaRPr lang="vi-VN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93C791-5996-4B24-BF04-072C9E9817BF}"/>
              </a:ext>
            </a:extLst>
          </p:cNvPr>
          <p:cNvSpPr/>
          <p:nvPr/>
        </p:nvSpPr>
        <p:spPr>
          <a:xfrm>
            <a:off x="325503" y="338854"/>
            <a:ext cx="8492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2253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-26894"/>
            <a:ext cx="9110578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57200" y="1600200"/>
            <a:ext cx="1059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2400" b="1" dirty="0">
              <a:ln w="3155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200" b="1" dirty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 CẶP ĐÔI CHIẾN THẮNG”</a:t>
            </a:r>
          </a:p>
        </p:txBody>
      </p:sp>
    </p:spTree>
    <p:extLst>
      <p:ext uri="{BB962C8B-B14F-4D97-AF65-F5344CB8AC3E}">
        <p14:creationId xmlns:p14="http://schemas.microsoft.com/office/powerpoint/2010/main" val="40286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205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"/>
          <p:cNvSpPr/>
          <p:nvPr/>
        </p:nvSpPr>
        <p:spPr>
          <a:xfrm>
            <a:off x="889346" y="1654171"/>
            <a:ext cx="7162330" cy="33361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073" y="1198778"/>
            <a:ext cx="1695928" cy="205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130" y="739689"/>
            <a:ext cx="3754340" cy="12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55347" y="824694"/>
            <a:ext cx="5615608" cy="1784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5"/>
          <p:cNvGrpSpPr/>
          <p:nvPr/>
        </p:nvGrpSpPr>
        <p:grpSpPr>
          <a:xfrm>
            <a:off x="0" y="4020267"/>
            <a:ext cx="9144000" cy="2008136"/>
            <a:chOff x="0" y="3163016"/>
            <a:chExt cx="9144000" cy="2008136"/>
          </a:xfrm>
        </p:grpSpPr>
        <p:pic>
          <p:nvPicPr>
            <p:cNvPr id="310" name="Google Shape;310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01526" y="4661607"/>
            <a:ext cx="2195313" cy="128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7162" y="4097890"/>
            <a:ext cx="2114519" cy="190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641" y="1372162"/>
            <a:ext cx="1809340" cy="150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" y="857251"/>
            <a:ext cx="742856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Box 20503">
            <a:extLst>
              <a:ext uri="{FF2B5EF4-FFF2-40B4-BE49-F238E27FC236}">
                <a16:creationId xmlns:a16="http://schemas.microsoft.com/office/drawing/2014/main" id="{060C4920-0660-4BD2-82BC-887AE6CAD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625" y="3648298"/>
            <a:ext cx="58810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2.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2400" b="1" dirty="0">
                <a:latin typeface="Times New Roman" panose="02020603050405020304" pitchFamily="18" charset="0"/>
              </a:rPr>
              <a:t> than ( ! )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20505">
            <a:extLst>
              <a:ext uri="{FF2B5EF4-FFF2-40B4-BE49-F238E27FC236}">
                <a16:creationId xmlns:a16="http://schemas.microsoft.com/office/drawing/2014/main" id="{60677762-B1E8-468B-894C-74329BDF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206" y="2377993"/>
            <a:ext cx="59046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1.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)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nghị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400" b="1" dirty="0">
                <a:latin typeface="Times New Roman" panose="02020603050405020304" pitchFamily="18" charset="0"/>
              </a:rPr>
              <a:t>,…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539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ỚP MÌNH ĐOÀN KẾT">
            <a:hlinkClick r:id="" action="ppaction://media"/>
            <a:extLst>
              <a:ext uri="{FF2B5EF4-FFF2-40B4-BE49-F238E27FC236}">
                <a16:creationId xmlns:a16="http://schemas.microsoft.com/office/drawing/2014/main" id="{587791A2-5933-4168-92DF-52E89D9BB2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32774" cy="6858000"/>
          </a:xfrm>
        </p:spPr>
      </p:pic>
    </p:spTree>
    <p:extLst>
      <p:ext uri="{BB962C8B-B14F-4D97-AF65-F5344CB8AC3E}">
        <p14:creationId xmlns:p14="http://schemas.microsoft.com/office/powerpoint/2010/main" val="30652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692" y="159880"/>
            <a:ext cx="8944453" cy="1815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I. </a:t>
            </a:r>
            <a:r>
              <a:rPr lang="vi-VN" sz="3200" b="1" u="sng" dirty="0">
                <a:latin typeface="+mj-lt"/>
              </a:rPr>
              <a:t>Nhận xét</a:t>
            </a:r>
          </a:p>
          <a:p>
            <a:r>
              <a:rPr lang="vi-VN" sz="3200" b="1" dirty="0">
                <a:latin typeface="+mj-lt"/>
              </a:rPr>
              <a:t>1. Câu in nghiêng dưới đây dùng làm gì?       </a:t>
            </a:r>
            <a:r>
              <a:rPr lang="vi-VN" sz="3200" dirty="0">
                <a:latin typeface="+mj-lt"/>
              </a:rPr>
              <a:t>Gióng  nhìn mẹ, mở miệng, bật lên thành tiếng: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837" y="2147963"/>
            <a:ext cx="8835002" cy="3919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i="1" dirty="0">
                <a:solidFill>
                  <a:srgbClr val="FF0000"/>
                </a:solidFill>
                <a:latin typeface="+mj-lt"/>
              </a:rPr>
              <a:t>- Mẹ mời sứ giả vào đây cho con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i="1" dirty="0">
                <a:solidFill>
                  <a:srgbClr val="FF0000"/>
                </a:solidFill>
              </a:rPr>
              <a:t>!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837" y="2077499"/>
            <a:ext cx="5806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 dirty="0">
                <a:latin typeface="+mj-lt"/>
              </a:rPr>
              <a:t>- Mẹ mời sứ giả vào đây cho con</a:t>
            </a:r>
            <a:r>
              <a:rPr lang="en-US" sz="3200" i="1" dirty="0">
                <a:latin typeface="+mj-lt"/>
              </a:rPr>
              <a:t> </a:t>
            </a:r>
            <a:r>
              <a:rPr lang="vi-VN" sz="3200" i="1" dirty="0">
                <a:latin typeface="+mj-lt"/>
              </a:rPr>
              <a:t>!</a:t>
            </a:r>
            <a:endParaRPr lang="vi-VN" sz="3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82877-2183-4593-86B1-7AA3F30A5B78}"/>
              </a:ext>
            </a:extLst>
          </p:cNvPr>
          <p:cNvSpPr txBox="1"/>
          <p:nvPr/>
        </p:nvSpPr>
        <p:spPr>
          <a:xfrm>
            <a:off x="4513348" y="281917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C4C1A-CAD1-4DC4-A8E3-6A8491E5D6A4}"/>
              </a:ext>
            </a:extLst>
          </p:cNvPr>
          <p:cNvSpPr txBox="1"/>
          <p:nvPr/>
        </p:nvSpPr>
        <p:spPr>
          <a:xfrm>
            <a:off x="304800" y="3346333"/>
            <a:ext cx="5973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2B8BB7-8EA5-4818-9A2A-D35FBC579B06}"/>
              </a:ext>
            </a:extLst>
          </p:cNvPr>
          <p:cNvSpPr/>
          <p:nvPr/>
        </p:nvSpPr>
        <p:spPr>
          <a:xfrm>
            <a:off x="-50742" y="3376176"/>
            <a:ext cx="9063363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6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allAtOnce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6000" y="1530928"/>
            <a:ext cx="442408" cy="528831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457200" y="685800"/>
            <a:ext cx="5973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406" y="1496029"/>
            <a:ext cx="629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i="1" dirty="0">
                <a:latin typeface="+mj-lt"/>
              </a:rPr>
              <a:t>- Mẹ mời sứ giả vào đây cho con</a:t>
            </a:r>
            <a:r>
              <a:rPr lang="en-US" sz="3200" i="1" dirty="0">
                <a:latin typeface="+mj-lt"/>
              </a:rPr>
              <a:t> </a:t>
            </a:r>
            <a:r>
              <a:rPr lang="vi-VN" sz="3200" i="1" dirty="0">
                <a:latin typeface="+mj-lt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!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3601EC-87C8-4BEF-95E2-3FC07A6D30E1}"/>
              </a:ext>
            </a:extLst>
          </p:cNvPr>
          <p:cNvSpPr/>
          <p:nvPr/>
        </p:nvSpPr>
        <p:spPr>
          <a:xfrm>
            <a:off x="228600" y="2320113"/>
            <a:ext cx="7696200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115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C6A359E5-92CD-42D3-8C23-262F224AF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22047"/>
            <a:ext cx="845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F7E5F5E2-52FB-4AC1-B13A-7A06306FE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12" y="1222726"/>
            <a:ext cx="6535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9A1E78A2-A41C-48F0-8FBE-E4A578E72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02" y="1943252"/>
            <a:ext cx="6535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2EA05A8D-BEF4-4887-92D1-EB287E6CE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6" y="2540770"/>
            <a:ext cx="6535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52ACFE2-EC37-4E2F-86C0-5052946B1219}"/>
              </a:ext>
            </a:extLst>
          </p:cNvPr>
          <p:cNvSpPr/>
          <p:nvPr/>
        </p:nvSpPr>
        <p:spPr>
          <a:xfrm rot="10800000">
            <a:off x="6553200" y="1447800"/>
            <a:ext cx="753397" cy="15546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327A0-F5F7-43E9-92A8-C186716DBA4A}"/>
              </a:ext>
            </a:extLst>
          </p:cNvPr>
          <p:cNvSpPr txBox="1"/>
          <p:nvPr/>
        </p:nvSpPr>
        <p:spPr>
          <a:xfrm>
            <a:off x="7467600" y="1222726"/>
            <a:ext cx="1532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6DDA0-C0F4-4E36-B78C-7AED6D177AB8}"/>
              </a:ext>
            </a:extLst>
          </p:cNvPr>
          <p:cNvSpPr txBox="1"/>
          <p:nvPr/>
        </p:nvSpPr>
        <p:spPr>
          <a:xfrm>
            <a:off x="2356195" y="4114800"/>
            <a:ext cx="4166525" cy="11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CÂU KHIẾN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E09722F-BC9C-4DEE-ACDF-9C14A0B3E770}"/>
              </a:ext>
            </a:extLst>
          </p:cNvPr>
          <p:cNvSpPr/>
          <p:nvPr/>
        </p:nvSpPr>
        <p:spPr>
          <a:xfrm>
            <a:off x="4181302" y="3190638"/>
            <a:ext cx="533400" cy="103616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animBg="1"/>
      <p:bldP spid="9" grpId="0"/>
      <p:bldP spid="10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205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"/>
          <p:cNvSpPr/>
          <p:nvPr/>
        </p:nvSpPr>
        <p:spPr>
          <a:xfrm>
            <a:off x="889346" y="1654171"/>
            <a:ext cx="7162330" cy="33361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073" y="1198778"/>
            <a:ext cx="1695928" cy="205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130" y="739689"/>
            <a:ext cx="3754340" cy="12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55347" y="824694"/>
            <a:ext cx="5615608" cy="1784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5"/>
          <p:cNvGrpSpPr/>
          <p:nvPr/>
        </p:nvGrpSpPr>
        <p:grpSpPr>
          <a:xfrm>
            <a:off x="0" y="4020267"/>
            <a:ext cx="9144000" cy="2008136"/>
            <a:chOff x="0" y="3163016"/>
            <a:chExt cx="9144000" cy="2008136"/>
          </a:xfrm>
        </p:grpSpPr>
        <p:pic>
          <p:nvPicPr>
            <p:cNvPr id="310" name="Google Shape;310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01526" y="4661607"/>
            <a:ext cx="2195313" cy="1289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7162" y="4097890"/>
            <a:ext cx="2114519" cy="190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641" y="1372162"/>
            <a:ext cx="1809340" cy="150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" y="857251"/>
            <a:ext cx="742856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Box 20503">
            <a:extLst>
              <a:ext uri="{FF2B5EF4-FFF2-40B4-BE49-F238E27FC236}">
                <a16:creationId xmlns:a16="http://schemas.microsoft.com/office/drawing/2014/main" id="{060C4920-0660-4BD2-82BC-887AE6CAD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625" y="3648298"/>
            <a:ext cx="58810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2.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2400" b="1" dirty="0">
                <a:latin typeface="Times New Roman" panose="02020603050405020304" pitchFamily="18" charset="0"/>
              </a:rPr>
              <a:t> than ( ! )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20505">
            <a:extLst>
              <a:ext uri="{FF2B5EF4-FFF2-40B4-BE49-F238E27FC236}">
                <a16:creationId xmlns:a16="http://schemas.microsoft.com/office/drawing/2014/main" id="{60677762-B1E8-468B-894C-74329BDF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206" y="2377993"/>
            <a:ext cx="59046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1.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)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nghị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400" b="1" dirty="0">
                <a:latin typeface="Times New Roman" panose="02020603050405020304" pitchFamily="18" charset="0"/>
              </a:rPr>
              <a:t>,…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1">
            <a:extLst>
              <a:ext uri="{FF2B5EF4-FFF2-40B4-BE49-F238E27FC236}">
                <a16:creationId xmlns:a16="http://schemas.microsoft.com/office/drawing/2014/main" id="{85BDA961-1C57-40BF-AA06-54C1FD629C18}"/>
              </a:ext>
            </a:extLst>
          </p:cNvPr>
          <p:cNvGrpSpPr>
            <a:grpSpLocks/>
          </p:cNvGrpSpPr>
          <p:nvPr/>
        </p:nvGrpSpPr>
        <p:grpSpPr bwMode="auto">
          <a:xfrm>
            <a:off x="0" y="191871"/>
            <a:ext cx="9067800" cy="6629399"/>
            <a:chOff x="341926" y="208486"/>
            <a:chExt cx="11441759" cy="5883467"/>
          </a:xfrm>
        </p:grpSpPr>
        <p:pic>
          <p:nvPicPr>
            <p:cNvPr id="85005" name="134">
              <a:extLst>
                <a:ext uri="{FF2B5EF4-FFF2-40B4-BE49-F238E27FC236}">
                  <a16:creationId xmlns:a16="http://schemas.microsoft.com/office/drawing/2014/main" id="{9372CF61-053A-4E32-9436-540511F5C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6" name="135">
              <a:extLst>
                <a:ext uri="{FF2B5EF4-FFF2-40B4-BE49-F238E27FC236}">
                  <a16:creationId xmlns:a16="http://schemas.microsoft.com/office/drawing/2014/main" id="{FC8A8956-4E82-42BA-ADD9-B6CF1E494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7" name="136">
              <a:extLst>
                <a:ext uri="{FF2B5EF4-FFF2-40B4-BE49-F238E27FC236}">
                  <a16:creationId xmlns:a16="http://schemas.microsoft.com/office/drawing/2014/main" id="{853631BC-C506-470B-A599-B2AF07B68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8" name="142">
              <a:extLst>
                <a:ext uri="{FF2B5EF4-FFF2-40B4-BE49-F238E27FC236}">
                  <a16:creationId xmlns:a16="http://schemas.microsoft.com/office/drawing/2014/main" id="{D479F3FE-B354-480B-A971-BDD45FEDC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995" name="137">
            <a:extLst>
              <a:ext uri="{FF2B5EF4-FFF2-40B4-BE49-F238E27FC236}">
                <a16:creationId xmlns:a16="http://schemas.microsoft.com/office/drawing/2014/main" id="{5860ADA6-ECDB-4320-9432-72924559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0" y="1281754"/>
            <a:ext cx="1656686" cy="59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147">
            <a:extLst>
              <a:ext uri="{FF2B5EF4-FFF2-40B4-BE49-F238E27FC236}">
                <a16:creationId xmlns:a16="http://schemas.microsoft.com/office/drawing/2014/main" id="{A10F6BD1-3C26-4FC1-8908-3F550F7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60528" y="1203618"/>
            <a:ext cx="342556" cy="23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149">
            <a:extLst>
              <a:ext uri="{FF2B5EF4-FFF2-40B4-BE49-F238E27FC236}">
                <a16:creationId xmlns:a16="http://schemas.microsoft.com/office/drawing/2014/main" id="{A224F96D-EBFA-4ED6-AE0C-14834AC2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354022" y="910625"/>
            <a:ext cx="914281" cy="43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1">
            <a:extLst>
              <a:ext uri="{FF2B5EF4-FFF2-40B4-BE49-F238E27FC236}">
                <a16:creationId xmlns:a16="http://schemas.microsoft.com/office/drawing/2014/main" id="{A0D587A3-B14E-4894-A817-D03918B6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7" y="397868"/>
            <a:ext cx="2166343" cy="131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TextBox 3">
            <a:extLst>
              <a:ext uri="{FF2B5EF4-FFF2-40B4-BE49-F238E27FC236}">
                <a16:creationId xmlns:a16="http://schemas.microsoft.com/office/drawing/2014/main" id="{42125DCA-2250-4942-BCC6-90DBC4E0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43" y="1211021"/>
            <a:ext cx="392454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</a:p>
        </p:txBody>
      </p:sp>
      <p:sp>
        <p:nvSpPr>
          <p:cNvPr id="85004" name="TextBox 5">
            <a:extLst>
              <a:ext uri="{FF2B5EF4-FFF2-40B4-BE49-F238E27FC236}">
                <a16:creationId xmlns:a16="http://schemas.microsoft.com/office/drawing/2014/main" id="{8BBA5767-A707-439C-9781-C4A751D3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747" y="1905000"/>
            <a:ext cx="76818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25B641-D979-42AD-AEAD-87821F860686}"/>
              </a:ext>
            </a:extLst>
          </p:cNvPr>
          <p:cNvSpPr/>
          <p:nvPr/>
        </p:nvSpPr>
        <p:spPr>
          <a:xfrm>
            <a:off x="1062843" y="2776831"/>
            <a:ext cx="4851008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6133E-1400-4971-8077-C1C17AC2940E}"/>
              </a:ext>
            </a:extLst>
          </p:cNvPr>
          <p:cNvSpPr txBox="1"/>
          <p:nvPr/>
        </p:nvSpPr>
        <p:spPr>
          <a:xfrm>
            <a:off x="1062842" y="3506571"/>
            <a:ext cx="7332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....;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B94E1-647B-4B49-AC27-573127F4F4AB}"/>
              </a:ext>
            </a:extLst>
          </p:cNvPr>
          <p:cNvSpPr txBox="1"/>
          <p:nvPr/>
        </p:nvSpPr>
        <p:spPr>
          <a:xfrm>
            <a:off x="1760528" y="4810265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4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0"/>
            <a:ext cx="7086600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II. Luyện tập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 câu khiến trong những đoạn trích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a) Cuối cùng, nàng quay lại bảo thị nữ:</a:t>
            </a:r>
            <a:br>
              <a:rPr lang="vi-VN" sz="2200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Hãy gọi người hàng hành vào cho ta!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LỌ NƯỚC THẦN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b) Một anh chiến sĩ đến nâng con cá lên hai bàn tay nói nựng: “Có đau không, chú mình? Lần sau, khi nhảy múa phải chú ý nhé! Đừng có nhảy lên boong tàu!”</a:t>
            </a:r>
          </a:p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HÀ ĐÌNH CẨN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br>
              <a:rPr lang="vi-VN" sz="2200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 Con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rùa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vàng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nhô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nữa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phía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vua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vua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gươm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Long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Vương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SỰ TÍCH HỒ GƯƠM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d)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lão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xong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rằng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Con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chặt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trăm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đốt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tre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ta.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CÂY TRE TRĂM ĐỐT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g.loigiaihay.com/picture/2020/0222/t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25" y="3886200"/>
            <a:ext cx="1828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img.loigiaihay.com/picture/2020/0222/t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25" y="5486400"/>
            <a:ext cx="18899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img.loigiaihay.com/picture/2020/0222/t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10" y="554213"/>
            <a:ext cx="193357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img.loigiaihay.com/picture/2020/0222/t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33600"/>
            <a:ext cx="1903471" cy="13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DBF6DF-E7FD-41E1-9253-44417C518E1A}"/>
              </a:ext>
            </a:extLst>
          </p:cNvPr>
          <p:cNvCxnSpPr/>
          <p:nvPr/>
        </p:nvCxnSpPr>
        <p:spPr>
          <a:xfrm>
            <a:off x="609600" y="762000"/>
            <a:ext cx="1219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3FB486-E76B-4030-BD7E-E7E2D4E827C9}"/>
              </a:ext>
            </a:extLst>
          </p:cNvPr>
          <p:cNvCxnSpPr/>
          <p:nvPr/>
        </p:nvCxnSpPr>
        <p:spPr>
          <a:xfrm>
            <a:off x="2362200" y="754626"/>
            <a:ext cx="1219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8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egita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983163"/>
            <a:ext cx="88233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 Box 9232"/>
          <p:cNvSpPr txBox="1">
            <a:spLocks noChangeArrowheads="1"/>
          </p:cNvSpPr>
          <p:nvPr/>
        </p:nvSpPr>
        <p:spPr bwMode="auto">
          <a:xfrm>
            <a:off x="142874" y="685800"/>
            <a:ext cx="87042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khiến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latin typeface="Times New Roman" panose="02020603050405020304" pitchFamily="18" charset="0"/>
              </a:rPr>
              <a:t> khoa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Toán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235" name="Text Box 9234"/>
          <p:cNvSpPr txBox="1">
            <a:spLocks noChangeArrowheads="1"/>
          </p:cNvSpPr>
          <p:nvPr/>
        </p:nvSpPr>
        <p:spPr bwMode="auto">
          <a:xfrm>
            <a:off x="304800" y="2541683"/>
            <a:ext cx="8704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chu vi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2D05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236" name="Text Box 9235"/>
          <p:cNvSpPr txBox="1">
            <a:spLocks noChangeArrowheads="1"/>
          </p:cNvSpPr>
          <p:nvPr/>
        </p:nvSpPr>
        <p:spPr bwMode="auto">
          <a:xfrm>
            <a:off x="304800" y="1960223"/>
            <a:ext cx="8704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! ( Ga 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vrốt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luỹ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B75ABC-7193-45CA-AD7D-0DF8C204AF50}"/>
              </a:ext>
            </a:extLst>
          </p:cNvPr>
          <p:cNvCxnSpPr>
            <a:cxnSpLocks/>
          </p:cNvCxnSpPr>
          <p:nvPr/>
        </p:nvCxnSpPr>
        <p:spPr>
          <a:xfrm flipH="1">
            <a:off x="685800" y="1143000"/>
            <a:ext cx="304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7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5" grpId="0"/>
      <p:bldP spid="92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682</Words>
  <Application>Microsoft Office PowerPoint</Application>
  <PresentationFormat>On-screen Show (4:3)</PresentationFormat>
  <Paragraphs>63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Microsoft YaHei</vt:lpstr>
      <vt:lpstr>Arial</vt:lpstr>
      <vt:lpstr>Calibri</vt:lpstr>
      <vt:lpstr>Segoe UI Historic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TTC</dc:creator>
  <cp:lastModifiedBy>Nguyen Oanh</cp:lastModifiedBy>
  <cp:revision>61</cp:revision>
  <dcterms:created xsi:type="dcterms:W3CDTF">2021-03-20T16:10:31Z</dcterms:created>
  <dcterms:modified xsi:type="dcterms:W3CDTF">2023-03-20T13:41:41Z</dcterms:modified>
</cp:coreProperties>
</file>